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6" r:id="rId2"/>
    <p:sldId id="258" r:id="rId3"/>
    <p:sldId id="262" r:id="rId4"/>
    <p:sldId id="263" r:id="rId5"/>
    <p:sldId id="261" r:id="rId6"/>
    <p:sldId id="259" r:id="rId7"/>
    <p:sldId id="268" r:id="rId8"/>
    <p:sldId id="264" r:id="rId9"/>
    <p:sldId id="286" r:id="rId10"/>
    <p:sldId id="270" r:id="rId11"/>
    <p:sldId id="287" r:id="rId12"/>
    <p:sldId id="288" r:id="rId13"/>
    <p:sldId id="272" r:id="rId14"/>
    <p:sldId id="271" r:id="rId15"/>
    <p:sldId id="265" r:id="rId16"/>
    <p:sldId id="266" r:id="rId17"/>
    <p:sldId id="267" r:id="rId18"/>
    <p:sldId id="274" r:id="rId19"/>
    <p:sldId id="280" r:id="rId20"/>
    <p:sldId id="275" r:id="rId21"/>
    <p:sldId id="276" r:id="rId22"/>
    <p:sldId id="277" r:id="rId23"/>
    <p:sldId id="278" r:id="rId24"/>
    <p:sldId id="289" r:id="rId25"/>
    <p:sldId id="290" r:id="rId26"/>
    <p:sldId id="291" r:id="rId27"/>
    <p:sldId id="284" r:id="rId28"/>
    <p:sldId id="283" r:id="rId29"/>
    <p:sldId id="292" r:id="rId30"/>
    <p:sldId id="352" r:id="rId31"/>
    <p:sldId id="356" r:id="rId32"/>
    <p:sldId id="350" r:id="rId33"/>
    <p:sldId id="354" r:id="rId34"/>
    <p:sldId id="355" r:id="rId35"/>
    <p:sldId id="353" r:id="rId36"/>
    <p:sldId id="281" r:id="rId37"/>
    <p:sldId id="295" r:id="rId38"/>
    <p:sldId id="357" r:id="rId39"/>
    <p:sldId id="296" r:id="rId40"/>
    <p:sldId id="358" r:id="rId41"/>
    <p:sldId id="297" r:id="rId42"/>
    <p:sldId id="298" r:id="rId43"/>
    <p:sldId id="334" r:id="rId44"/>
    <p:sldId id="299" r:id="rId45"/>
    <p:sldId id="359" r:id="rId46"/>
    <p:sldId id="300" r:id="rId47"/>
    <p:sldId id="301" r:id="rId48"/>
    <p:sldId id="302" r:id="rId49"/>
    <p:sldId id="360" r:id="rId50"/>
    <p:sldId id="369" r:id="rId51"/>
    <p:sldId id="368" r:id="rId52"/>
    <p:sldId id="303" r:id="rId53"/>
    <p:sldId id="304" r:id="rId54"/>
    <p:sldId id="370" r:id="rId55"/>
    <p:sldId id="305" r:id="rId56"/>
    <p:sldId id="361" r:id="rId57"/>
    <p:sldId id="362" r:id="rId58"/>
    <p:sldId id="371" r:id="rId59"/>
    <p:sldId id="372" r:id="rId60"/>
    <p:sldId id="306" r:id="rId61"/>
    <p:sldId id="373" r:id="rId62"/>
    <p:sldId id="363" r:id="rId63"/>
    <p:sldId id="364" r:id="rId64"/>
    <p:sldId id="374" r:id="rId65"/>
    <p:sldId id="365" r:id="rId66"/>
    <p:sldId id="380" r:id="rId67"/>
    <p:sldId id="366" r:id="rId68"/>
    <p:sldId id="382" r:id="rId69"/>
    <p:sldId id="383" r:id="rId70"/>
    <p:sldId id="375" r:id="rId71"/>
    <p:sldId id="376" r:id="rId72"/>
    <p:sldId id="378" r:id="rId73"/>
    <p:sldId id="377" r:id="rId74"/>
    <p:sldId id="403" r:id="rId75"/>
    <p:sldId id="402" r:id="rId76"/>
    <p:sldId id="404" r:id="rId77"/>
    <p:sldId id="405" r:id="rId78"/>
    <p:sldId id="406" r:id="rId79"/>
    <p:sldId id="407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408" r:id="rId93"/>
    <p:sldId id="396" r:id="rId94"/>
    <p:sldId id="397" r:id="rId95"/>
    <p:sldId id="398" r:id="rId96"/>
    <p:sldId id="399" r:id="rId97"/>
    <p:sldId id="400" r:id="rId98"/>
    <p:sldId id="401" r:id="rId99"/>
    <p:sldId id="409" r:id="rId100"/>
    <p:sldId id="410" r:id="rId101"/>
    <p:sldId id="432" r:id="rId102"/>
    <p:sldId id="411" r:id="rId103"/>
    <p:sldId id="412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31" r:id="rId114"/>
    <p:sldId id="422" r:id="rId115"/>
    <p:sldId id="424" r:id="rId116"/>
    <p:sldId id="425" r:id="rId117"/>
    <p:sldId id="426" r:id="rId118"/>
    <p:sldId id="427" r:id="rId119"/>
    <p:sldId id="428" r:id="rId120"/>
    <p:sldId id="429" r:id="rId121"/>
    <p:sldId id="430" r:id="rId122"/>
    <p:sldId id="433" r:id="rId123"/>
    <p:sldId id="434" r:id="rId124"/>
    <p:sldId id="435" r:id="rId125"/>
    <p:sldId id="436" r:id="rId126"/>
    <p:sldId id="437" r:id="rId127"/>
    <p:sldId id="438" r:id="rId1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elab" initials="F" lastIdx="1" clrIdx="0">
    <p:extLst>
      <p:ext uri="{19B8F6BF-5375-455C-9EA6-DF929625EA0E}">
        <p15:presenceInfo xmlns:p15="http://schemas.microsoft.com/office/powerpoint/2012/main" userId="Fee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B9D48-57A2-4C46-88F2-AB74CD9DD8BB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6417A-27A8-4EA9-8435-F1C8D17A6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27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B46363-8683-4B99-8D43-BC9FA888A417}"/>
              </a:ext>
            </a:extLst>
          </p:cNvPr>
          <p:cNvSpPr/>
          <p:nvPr userDrawn="1"/>
        </p:nvSpPr>
        <p:spPr>
          <a:xfrm>
            <a:off x="1" y="6162381"/>
            <a:ext cx="12192000" cy="695620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8F7C3-D0F8-45D7-87D0-293AD42AF498}"/>
              </a:ext>
            </a:extLst>
          </p:cNvPr>
          <p:cNvSpPr/>
          <p:nvPr userDrawn="1"/>
        </p:nvSpPr>
        <p:spPr>
          <a:xfrm>
            <a:off x="1" y="0"/>
            <a:ext cx="12192000" cy="507076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11E71-04E8-4DBD-8C89-31D48E5A2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0"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78BF0D-A346-4E84-8878-11ECE5A0C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4183C-1F01-4229-B394-53705ECB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D4CD28-DC63-47B8-948D-30B9C9FCC476}" type="datetime1">
              <a:rPr lang="ko-KR" altLang="en-US" smtClean="0"/>
              <a:t>2022-02-12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21A37-61C8-43DB-A733-A76ECF85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5101-346A-4B3D-A1DB-157BB868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194F07-02F0-4884-84C3-78EE595304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9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62D3C-5202-44AB-A5C6-32B8845B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F0C11A-848D-40B7-BB24-E1B39F6B0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C5F9C7-BDB2-4E09-B7D2-383689509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7CF88D-F1A8-48E9-9EF5-C375539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3017-07F7-4313-BF83-766697B2B3E9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4F524-7318-423B-8E75-B93A1DFD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8926E5-0C91-431A-B947-DFAEB5DB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1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E27C7-C3B5-47F3-A279-27C6E82E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280796-AD5B-4F22-9CE0-C9DE3082C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826D2-9078-48C5-850E-7614B987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2D7A-2DA9-4F57-8597-7CDB1064628C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63CA6-D554-42D9-A05D-2D6351B7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1A044-D949-43F7-95CD-E2D1A98E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6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541B4B-4541-445C-9523-300540FAD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21E9F8-A928-4581-B893-36A5AD83B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5D474-AFB4-4195-860E-C81951DE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282DE-43F5-400F-AACB-FFFEE00869AB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DD89D-C709-4D8F-9C63-9F69655F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2B924-FD2A-4FEC-A366-FCE9F89F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3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E5AF8-0C71-4E8A-8B49-16768745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6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4A1CC-A496-4779-B05F-5101A997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5"/>
            <a:ext cx="10515600" cy="4680668"/>
          </a:xfrm>
        </p:spPr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A8698-F503-4F47-A906-02431EE9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0F89-F9D6-4646-937D-77BF8B25AE14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16588-7476-4E15-ABCA-3A552802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E6702-3921-45A5-AF54-6C3D2CC2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40221A-B652-4BEA-9588-DB29458A33C5}"/>
              </a:ext>
            </a:extLst>
          </p:cNvPr>
          <p:cNvCxnSpPr/>
          <p:nvPr userDrawn="1"/>
        </p:nvCxnSpPr>
        <p:spPr>
          <a:xfrm>
            <a:off x="838200" y="1313412"/>
            <a:ext cx="10515600" cy="0"/>
          </a:xfrm>
          <a:prstGeom prst="line">
            <a:avLst/>
          </a:prstGeom>
          <a:ln w="254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65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197A4C-8C64-4514-8B0C-63E5778EE495}"/>
              </a:ext>
            </a:extLst>
          </p:cNvPr>
          <p:cNvSpPr/>
          <p:nvPr userDrawn="1"/>
        </p:nvSpPr>
        <p:spPr>
          <a:xfrm>
            <a:off x="0" y="0"/>
            <a:ext cx="12192000" cy="1332074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E5AF8-0C71-4E8A-8B49-16768745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4A1CC-A496-4779-B05F-5101A997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5"/>
            <a:ext cx="10515600" cy="468066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A8698-F503-4F47-A906-02431EE9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768F-658A-4BBD-8AD1-5CA647332E2B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16588-7476-4E15-ABCA-3A552802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E6702-3921-45A5-AF54-6C3D2CC2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1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35881B7-7DCB-40CF-A9EA-D46F80419D81}"/>
              </a:ext>
            </a:extLst>
          </p:cNvPr>
          <p:cNvSpPr/>
          <p:nvPr userDrawn="1"/>
        </p:nvSpPr>
        <p:spPr>
          <a:xfrm>
            <a:off x="1" y="6162381"/>
            <a:ext cx="12192000" cy="695620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D31F94-CDD2-4194-84A5-DB06A066209B}"/>
              </a:ext>
            </a:extLst>
          </p:cNvPr>
          <p:cNvSpPr/>
          <p:nvPr userDrawn="1"/>
        </p:nvSpPr>
        <p:spPr>
          <a:xfrm>
            <a:off x="1" y="0"/>
            <a:ext cx="12192000" cy="507076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A35F32-34FF-48B4-B4A7-A0266BC3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4B333E-1EF9-44E0-8637-109D7D75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 anchorCtr="0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70056-3E36-4ECC-BD16-00E3CF9C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D088AB-CF31-4FB9-8128-30F79819394C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00F1C-3815-4C35-93AC-7401D117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4A7DB-F8A2-46B2-BF0C-BF2E0705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194F07-02F0-4884-84C3-78EE595304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7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A72D-31D9-4E64-BBDD-60D6CE53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9CD079-5A5F-4787-AD91-D7CEFF9DB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7600"/>
            <a:ext cx="5181600" cy="4680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EE70C6-41A6-4358-8B1A-2332197DB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7600"/>
            <a:ext cx="5181600" cy="4680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FEDB8A-0836-40CC-91F3-36BA777C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7BE90-177D-4D75-BE0E-B91554998EBB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E4697-8EAF-4605-9FBE-D528F674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14BFD1-4ABD-469D-99A6-56239CDE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185687-DFB6-41E9-80B2-B9F31341DD4E}"/>
              </a:ext>
            </a:extLst>
          </p:cNvPr>
          <p:cNvCxnSpPr/>
          <p:nvPr userDrawn="1"/>
        </p:nvCxnSpPr>
        <p:spPr>
          <a:xfrm>
            <a:off x="838200" y="1313412"/>
            <a:ext cx="10515600" cy="0"/>
          </a:xfrm>
          <a:prstGeom prst="line">
            <a:avLst/>
          </a:prstGeom>
          <a:ln w="25400">
            <a:solidFill>
              <a:srgbClr val="75A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7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C215C-DC9E-4D6F-BEB2-ED71F881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4828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81EC77-9868-4321-9913-1AC3C831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8009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738F6B-E3F0-4B66-B51A-7233EF10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4011"/>
            <a:ext cx="5157787" cy="38856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4BE1E6-2600-4141-9CE6-CAD711B9D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009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558B53-14E0-4F4A-ACD6-82C32B869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4011"/>
            <a:ext cx="5183188" cy="38856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4C1326-7901-4BBC-81C9-50CBB623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5B50-A593-4A67-B970-3C3F435E66E0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263201-229E-41CF-97CE-3705E5A1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DA32C3-3B79-4A6A-8FD6-3F40080F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857FA8-84FA-4039-9C0E-B219D9E74BBE}"/>
              </a:ext>
            </a:extLst>
          </p:cNvPr>
          <p:cNvCxnSpPr/>
          <p:nvPr userDrawn="1"/>
        </p:nvCxnSpPr>
        <p:spPr>
          <a:xfrm>
            <a:off x="838200" y="1313412"/>
            <a:ext cx="105156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4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46AF-3DDA-4938-A370-99F34C6F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428CF6-8D48-453F-8889-EA811CAE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DE82-12BB-4E22-BE5C-E6DB6D649D72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FF3C80-D68C-42D7-8094-89D464BF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FB438-A5D2-45C1-AC38-B2F8FEA0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4675B-E52E-4B20-AFEF-CD52D15B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6B2F-E07A-4340-AE98-9D4B8309F342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9638E9-893C-4507-9171-139426D6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0E595-1E11-42CD-9383-492FA9E5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8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5371D-3AFA-4852-9923-976030BB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67BE4-B029-4DAF-A45B-06D2DC6EF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387B1A-E9C1-45C6-9E6E-20F1FF4C5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CD033-5580-47CF-9DDC-B34F3326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B429-60F2-4196-8FD0-17DC0A3D2789}" type="datetime1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DAFD96-E811-4A1A-A659-7D1F9384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6B200B-AB0E-422D-B05F-4834FD35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2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416269-A27D-47B1-8D5B-A090B167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0170D-9A00-4FAE-98DB-67002C17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33242-D6F3-4949-8732-DD703A2CD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25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fld id="{B2221B50-DE4C-46D7-960F-168192DA3E62}" type="datetime1">
              <a:rPr lang="ko-KR" altLang="en-US" smtClean="0"/>
              <a:pPr/>
              <a:t>2022-02-12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1199A-1705-4053-869A-9C2AFFF0A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25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3AE5E-B8A3-4DCA-9EC7-0DBF275F7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25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fld id="{EF194F07-02F0-4884-84C3-78EE595304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0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125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rdocumentation.org/packages/base/versions/3.6.2/topics/matrix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1#most-popular-technologies-language" TargetMode="External"/><Relationship Id="rId2" Type="http://schemas.openxmlformats.org/officeDocument/2006/relationships/hyperlink" Target="https://insights.stackoverflow.com/trends?tags=r%2Cpython%2Cmatlab%2Cs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81A24-F95B-44D7-AF0F-3DD0C614B8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프로그래밍을 활용한 통계분석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7B386-DFB5-498F-88E0-240C3FB7E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 DFMBA </a:t>
            </a:r>
            <a:r>
              <a:rPr lang="ko-KR" altLang="en-US" dirty="0"/>
              <a:t>사전교육 </a:t>
            </a:r>
            <a:r>
              <a:rPr lang="en-US" altLang="ko-KR" dirty="0"/>
              <a:t>– R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en-US" altLang="ko-KR" dirty="0"/>
              <a:t>TA </a:t>
            </a:r>
            <a:r>
              <a:rPr lang="ko-KR" altLang="en-US" dirty="0" err="1"/>
              <a:t>조상흠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F48A7F-5F8F-45D7-BBFA-1EFC51BC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4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8407A-60F4-44D3-86E6-6C4A2C0A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BB975-FCB6-452D-9A6D-9F9291B4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96453-F5FB-4A8A-886B-75492B64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A0631-37B1-47F5-B4E7-3153B762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07" y="0"/>
            <a:ext cx="895878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BA1DC-8032-4824-8802-9E765833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7" y="4893469"/>
            <a:ext cx="2333625" cy="1095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51EDF2-CFE1-4992-BD18-EF1E3839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605" y="706732"/>
            <a:ext cx="2308485" cy="41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7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1AEB-E905-4E89-BC68-788FB69D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8D21-E1A3-4913-A619-B3E85B93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else</a:t>
            </a:r>
            <a:r>
              <a:rPr lang="ko-KR" altLang="en-US" dirty="0"/>
              <a:t> </a:t>
            </a:r>
            <a:r>
              <a:rPr lang="en-US" altLang="ko-KR" dirty="0"/>
              <a:t>if,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구문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10</a:t>
            </a:r>
            <a:r>
              <a:rPr lang="ko-KR" altLang="en-US" dirty="0"/>
              <a:t>번째는 </a:t>
            </a:r>
            <a:r>
              <a:rPr lang="ko-KR" altLang="en-US" dirty="0" err="1"/>
              <a:t>알고봤더니</a:t>
            </a:r>
            <a:r>
              <a:rPr lang="ko-KR" altLang="en-US" dirty="0"/>
              <a:t> 지금 전처리를 하면 안되지만 나중에 </a:t>
            </a:r>
            <a:r>
              <a:rPr lang="ko-KR" altLang="en-US" dirty="0" err="1"/>
              <a:t>살펴볼만하긴함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/>
              <a:t>조건문을 잘 활용하여 현명한 데이터 작업 및 통계분석을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7F062-A4B1-4ED2-BAA5-82EEBC8B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A0E508-A7DA-48C9-AE5D-BD0273C8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476587"/>
            <a:ext cx="4410075" cy="3028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C1BBC-B902-400A-80FA-BC0DB0EC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45" y="3429000"/>
            <a:ext cx="15144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001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6E366-AE1B-419C-BF82-8CA46B22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06BBB-2F4C-464B-B8C7-FF3C841A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ifelse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데이터 전처리에 유용</a:t>
            </a:r>
            <a:endParaRPr lang="en-US" altLang="ko-KR" dirty="0"/>
          </a:p>
          <a:p>
            <a:pPr lvl="1"/>
            <a:r>
              <a:rPr lang="en-US" altLang="ko-KR" dirty="0"/>
              <a:t>x &lt;- </a:t>
            </a:r>
            <a:r>
              <a:rPr lang="en-US" altLang="ko-KR" dirty="0" err="1"/>
              <a:t>runif</a:t>
            </a:r>
            <a:r>
              <a:rPr lang="en-US" altLang="ko-KR" dirty="0"/>
              <a:t>(1); x # 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난수를 생성해서 </a:t>
            </a:r>
            <a:r>
              <a:rPr lang="en-US" altLang="ko-KR" dirty="0"/>
              <a:t>x</a:t>
            </a:r>
            <a:r>
              <a:rPr lang="ko-KR" altLang="en-US" dirty="0"/>
              <a:t>에 저장</a:t>
            </a:r>
          </a:p>
          <a:p>
            <a:pPr lvl="1"/>
            <a:r>
              <a:rPr lang="en-US" altLang="ko-KR" dirty="0" err="1"/>
              <a:t>ifelse</a:t>
            </a:r>
            <a:r>
              <a:rPr lang="en-US" altLang="ko-KR" dirty="0"/>
              <a:t>(x&gt;0.5, "Large", "Small") #x</a:t>
            </a:r>
            <a:r>
              <a:rPr lang="ko-KR" altLang="en-US" dirty="0"/>
              <a:t>가 </a:t>
            </a:r>
            <a:r>
              <a:rPr lang="en-US" altLang="ko-KR" dirty="0"/>
              <a:t>0.5</a:t>
            </a:r>
            <a:r>
              <a:rPr lang="ko-KR" altLang="en-US" dirty="0"/>
              <a:t>보다 크면 </a:t>
            </a:r>
            <a:r>
              <a:rPr lang="en-US" altLang="ko-KR" dirty="0"/>
              <a:t>Large </a:t>
            </a:r>
            <a:r>
              <a:rPr lang="ko-KR" altLang="en-US" dirty="0"/>
              <a:t>출력</a:t>
            </a:r>
            <a:r>
              <a:rPr lang="en-US" altLang="ko-KR" dirty="0"/>
              <a:t>, 0.5</a:t>
            </a:r>
            <a:r>
              <a:rPr lang="ko-KR" altLang="en-US" dirty="0"/>
              <a:t>보다 작으면 </a:t>
            </a:r>
            <a:r>
              <a:rPr lang="en-US" altLang="ko-KR" dirty="0"/>
              <a:t>Small </a:t>
            </a:r>
            <a:r>
              <a:rPr lang="ko-KR" altLang="en-US" dirty="0"/>
              <a:t>출력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x &lt;- </a:t>
            </a:r>
            <a:r>
              <a:rPr lang="en-US" altLang="ko-KR" dirty="0" err="1"/>
              <a:t>runif</a:t>
            </a:r>
            <a:r>
              <a:rPr lang="en-US" altLang="ko-KR" dirty="0"/>
              <a:t>(10); x</a:t>
            </a:r>
          </a:p>
          <a:p>
            <a:pPr lvl="1"/>
            <a:r>
              <a:rPr lang="en-US" altLang="ko-KR" dirty="0" err="1"/>
              <a:t>ifelse</a:t>
            </a:r>
            <a:r>
              <a:rPr lang="en-US" altLang="ko-KR" dirty="0"/>
              <a:t>(x&gt;0.5, "Large", "Small")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vectorize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2"/>
            <a:r>
              <a:rPr lang="ko-KR" altLang="en-US" dirty="0"/>
              <a:t>가능한 경우가 많으니 꼭 체크하고 효율적인 방식으로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889E0-EFB8-402C-816D-C521CF2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093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17CC657-5271-44DF-8956-08E64C71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본격적인 데이터 작업 </a:t>
            </a:r>
            <a:r>
              <a:rPr lang="en-US" altLang="ko-KR" dirty="0"/>
              <a:t>Part 1</a:t>
            </a:r>
            <a:br>
              <a:rPr lang="en-US" altLang="ko-KR" dirty="0"/>
            </a:br>
            <a:r>
              <a:rPr lang="ko-KR" altLang="en-US" dirty="0"/>
              <a:t>패키지 설치</a:t>
            </a:r>
            <a:r>
              <a:rPr lang="en-US" altLang="ko-KR" dirty="0"/>
              <a:t>, </a:t>
            </a:r>
            <a:r>
              <a:rPr lang="ko-KR" altLang="en-US" dirty="0"/>
              <a:t>데이터 불러와서 다루기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A62B737-7F61-4CB9-BE20-D5F6E3F81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946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특정한 목적의 로직들과 코드들의 집합</a:t>
            </a:r>
          </a:p>
          <a:p>
            <a:pPr lvl="1"/>
            <a:r>
              <a:rPr lang="ko-KR" altLang="en-US" dirty="0"/>
              <a:t>특정 주제에 대하여 완성도가 높고 설계가 잘된 코드들을 제 </a:t>
            </a:r>
            <a:r>
              <a:rPr lang="en-US" altLang="ko-KR" dirty="0"/>
              <a:t>3</a:t>
            </a:r>
            <a:r>
              <a:rPr lang="ko-KR" altLang="en-US" dirty="0"/>
              <a:t>자가 이용하기 쉽도록 패키지 형태로 배포</a:t>
            </a:r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(Function), built-in </a:t>
            </a:r>
            <a:r>
              <a:rPr lang="ko-KR" altLang="en-US" dirty="0"/>
              <a:t>예제 데이터셋</a:t>
            </a:r>
            <a:r>
              <a:rPr lang="en-US" altLang="ko-KR" dirty="0"/>
              <a:t>, </a:t>
            </a:r>
            <a:r>
              <a:rPr lang="ko-KR" altLang="en-US" dirty="0"/>
              <a:t>패키지 사용 방법에 대한 개요 및 설명서</a:t>
            </a:r>
            <a:r>
              <a:rPr lang="en-US" altLang="ko-KR" dirty="0"/>
              <a:t>, </a:t>
            </a:r>
            <a:r>
              <a:rPr lang="ko-KR" altLang="en-US" dirty="0"/>
              <a:t>함수 도움말파일 등으로 구성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42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E22308-EF25-4EF1-9811-6CC5CF41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Package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이용하여 데이터를 읽고</a:t>
            </a:r>
            <a:r>
              <a:rPr lang="en-US" altLang="ko-KR" dirty="0"/>
              <a:t>, </a:t>
            </a:r>
            <a:r>
              <a:rPr lang="ko-KR" altLang="en-US" dirty="0"/>
              <a:t>처리하고 분석하기 위해서는 각 단계를 지원하는 </a:t>
            </a:r>
            <a:r>
              <a:rPr lang="en-US" altLang="ko-KR" dirty="0"/>
              <a:t>Package</a:t>
            </a:r>
            <a:r>
              <a:rPr lang="ko-KR" altLang="en-US" dirty="0"/>
              <a:t>를 설치해야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사용하고자 하는 함수를 </a:t>
            </a:r>
            <a:r>
              <a:rPr lang="en-US" altLang="ko-KR" dirty="0"/>
              <a:t>Google</a:t>
            </a:r>
            <a:r>
              <a:rPr lang="ko-KR" altLang="en-US" dirty="0"/>
              <a:t>에 검색하면 쉽게 해당 함수를 제공하는 </a:t>
            </a:r>
            <a:r>
              <a:rPr lang="en-US" altLang="ko-KR" dirty="0"/>
              <a:t>package</a:t>
            </a:r>
            <a:r>
              <a:rPr lang="ko-KR" altLang="en-US" dirty="0"/>
              <a:t>가 나오기 때문에 외우실 필요가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 환경이 바뀔 때마다 처음 한 번만 설치하면 되고</a:t>
            </a:r>
            <a:r>
              <a:rPr lang="en-US" altLang="ko-KR" dirty="0"/>
              <a:t>, </a:t>
            </a:r>
            <a:r>
              <a:rPr lang="ko-KR" altLang="en-US" dirty="0"/>
              <a:t>주로 사용하는 </a:t>
            </a:r>
            <a:r>
              <a:rPr lang="en-US" altLang="ko-KR" dirty="0" err="1"/>
              <a:t>data.table</a:t>
            </a:r>
            <a:r>
              <a:rPr lang="en-US" altLang="ko-KR" dirty="0"/>
              <a:t>, </a:t>
            </a:r>
            <a:r>
              <a:rPr lang="en-US" altLang="ko-KR" dirty="0" err="1"/>
              <a:t>plyr</a:t>
            </a:r>
            <a:r>
              <a:rPr lang="en-US" altLang="ko-KR" dirty="0"/>
              <a:t>, </a:t>
            </a:r>
            <a:r>
              <a:rPr lang="en-US" altLang="ko-KR" dirty="0" err="1"/>
              <a:t>dplyr</a:t>
            </a:r>
            <a:r>
              <a:rPr lang="en-US" altLang="ko-KR" dirty="0"/>
              <a:t>, reshape</a:t>
            </a:r>
            <a:r>
              <a:rPr lang="ko-KR" altLang="en-US" dirty="0"/>
              <a:t>의 네 가지 </a:t>
            </a:r>
            <a:r>
              <a:rPr lang="en-US" altLang="ko-KR" dirty="0"/>
              <a:t>package</a:t>
            </a:r>
            <a:r>
              <a:rPr lang="ko-KR" altLang="en-US" dirty="0"/>
              <a:t>를 기본으로 설치한 뒤 필요한 </a:t>
            </a:r>
            <a:r>
              <a:rPr lang="en-US" altLang="ko-KR" dirty="0"/>
              <a:t>package</a:t>
            </a:r>
            <a:r>
              <a:rPr lang="ko-KR" altLang="en-US" dirty="0"/>
              <a:t>를 추가하여 설치하면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D115F7-B7E1-426A-921F-325A438F47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79017" y="2112885"/>
            <a:ext cx="3063165" cy="30507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696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7CAAF7-FFAC-495C-8B7B-7DA9D040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Library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 package</a:t>
            </a:r>
            <a:r>
              <a:rPr lang="ko-KR" altLang="en-US" dirty="0"/>
              <a:t>는 한번 설치하면 해당 </a:t>
            </a:r>
            <a:r>
              <a:rPr lang="en-US" altLang="ko-KR" dirty="0"/>
              <a:t>PC</a:t>
            </a:r>
            <a:r>
              <a:rPr lang="ko-KR" altLang="en-US" dirty="0"/>
              <a:t>에 저장되어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</a:t>
            </a:r>
            <a:r>
              <a:rPr lang="en-US" altLang="ko-KR" dirty="0"/>
              <a:t>package</a:t>
            </a:r>
            <a:r>
              <a:rPr lang="ko-KR" altLang="en-US" dirty="0"/>
              <a:t>내의 </a:t>
            </a:r>
            <a:r>
              <a:rPr lang="en-US" altLang="ko-KR" dirty="0"/>
              <a:t>library</a:t>
            </a:r>
            <a:r>
              <a:rPr lang="ko-KR" altLang="en-US" dirty="0"/>
              <a:t>를 사용하려면 </a:t>
            </a:r>
            <a:r>
              <a:rPr lang="en-US" altLang="ko-KR" dirty="0"/>
              <a:t>R studio</a:t>
            </a:r>
            <a:r>
              <a:rPr lang="ko-KR" altLang="en-US" dirty="0"/>
              <a:t>를 시작할 때 마다 </a:t>
            </a:r>
            <a:r>
              <a:rPr lang="en-US" altLang="ko-KR" dirty="0"/>
              <a:t>load</a:t>
            </a:r>
            <a:r>
              <a:rPr lang="ko-KR" altLang="en-US" dirty="0"/>
              <a:t>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한번에 </a:t>
            </a:r>
            <a:r>
              <a:rPr lang="en-US" altLang="ko-KR" dirty="0"/>
              <a:t>library</a:t>
            </a:r>
            <a:r>
              <a:rPr lang="ko-KR" altLang="en-US" dirty="0"/>
              <a:t>를 모두 </a:t>
            </a:r>
            <a:r>
              <a:rPr lang="en-US" altLang="ko-KR" dirty="0"/>
              <a:t>load</a:t>
            </a:r>
            <a:r>
              <a:rPr lang="ko-KR" altLang="en-US" dirty="0"/>
              <a:t>할 필요는 없으며</a:t>
            </a:r>
            <a:r>
              <a:rPr lang="en-US" altLang="ko-KR" dirty="0"/>
              <a:t>, </a:t>
            </a:r>
            <a:r>
              <a:rPr lang="ko-KR" altLang="en-US" dirty="0"/>
              <a:t>필요한 </a:t>
            </a:r>
            <a:r>
              <a:rPr lang="en-US" altLang="ko-KR" dirty="0"/>
              <a:t>library</a:t>
            </a:r>
            <a:r>
              <a:rPr lang="ko-KR" altLang="en-US" dirty="0"/>
              <a:t>를 </a:t>
            </a:r>
            <a:r>
              <a:rPr lang="en-US" altLang="ko-KR" dirty="0"/>
              <a:t>load</a:t>
            </a:r>
            <a:r>
              <a:rPr lang="ko-KR" altLang="en-US" dirty="0"/>
              <a:t>해가며 분석할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742350-5FE9-49FB-87DC-7B2B92B73A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4381" y="2662687"/>
            <a:ext cx="2927203" cy="179354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09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공간 변경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3E9B98-6C5A-4334-BF3C-D3896AB485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에서 기본적으로 데이터를 읽고 쓸 때</a:t>
            </a:r>
            <a:r>
              <a:rPr lang="en-US" altLang="ko-KR" dirty="0"/>
              <a:t>, </a:t>
            </a:r>
            <a:r>
              <a:rPr lang="ko-KR" altLang="en-US" dirty="0"/>
              <a:t>사용할 폴더를 지정해주어야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서로 다른 폴더에 저장된 데이터도 </a:t>
            </a:r>
            <a:r>
              <a:rPr lang="en-US" altLang="ko-KR" dirty="0"/>
              <a:t>working directory</a:t>
            </a:r>
            <a:r>
              <a:rPr lang="ko-KR" altLang="en-US" dirty="0"/>
              <a:t>를 </a:t>
            </a:r>
            <a:r>
              <a:rPr lang="ko-KR" altLang="en-US" dirty="0" err="1"/>
              <a:t>바꾸어가며</a:t>
            </a:r>
            <a:r>
              <a:rPr lang="ko-KR" altLang="en-US" dirty="0"/>
              <a:t> 작업할 수 있지만</a:t>
            </a:r>
            <a:r>
              <a:rPr lang="en-US" altLang="ko-KR" dirty="0"/>
              <a:t>, </a:t>
            </a:r>
            <a:r>
              <a:rPr lang="ko-KR" altLang="en-US" dirty="0"/>
              <a:t>같은 프로젝트에 대해서는 데이터를 한 폴더에 두는 것이 편리합니다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작업표시줄을 이용하여 </a:t>
            </a:r>
            <a:r>
              <a:rPr lang="en-US" altLang="ko-KR" dirty="0"/>
              <a:t>working directory</a:t>
            </a:r>
            <a:r>
              <a:rPr lang="ko-KR" altLang="en-US" dirty="0"/>
              <a:t>를 변경할 수도 있고</a:t>
            </a:r>
            <a:r>
              <a:rPr lang="en-US" altLang="ko-KR" dirty="0"/>
              <a:t>, </a:t>
            </a:r>
            <a:r>
              <a:rPr lang="ko-KR" altLang="en-US" dirty="0"/>
              <a:t>코드를 통해 지정해줄 수도 있습니다</a:t>
            </a:r>
            <a:r>
              <a:rPr lang="en-US" altLang="ko-KR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397471-402D-4051-9EFA-9E000249A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48528-88A9-42CB-A6EB-D31CED4A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" r="85467" b="82779"/>
          <a:stretch/>
        </p:blipFill>
        <p:spPr>
          <a:xfrm>
            <a:off x="6170714" y="1351202"/>
            <a:ext cx="5205896" cy="3122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A69C0-02A5-419F-B02A-AF9680AD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26" y="5006209"/>
            <a:ext cx="5523452" cy="6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27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4634C96-159C-49C9-AF21-41F9D133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분석할 데이터를 앞서 설정한 </a:t>
            </a:r>
            <a:r>
              <a:rPr lang="en-US" altLang="ko-KR" dirty="0"/>
              <a:t>working directory </a:t>
            </a:r>
            <a:r>
              <a:rPr lang="ko-KR" altLang="en-US" dirty="0"/>
              <a:t>안에 저장하는 것이 편리합니다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.xlsx, .csv, .txt, .</a:t>
            </a:r>
            <a:r>
              <a:rPr lang="en-US" altLang="ko-KR" dirty="0" err="1"/>
              <a:t>dat</a:t>
            </a:r>
            <a:r>
              <a:rPr lang="en-US" altLang="ko-KR" dirty="0"/>
              <a:t> </a:t>
            </a:r>
            <a:r>
              <a:rPr lang="ko-KR" altLang="en-US" dirty="0"/>
              <a:t>등 다양한 확장자의 데이터를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24124-3602-4419-80D0-A6AE6C9D25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E00D36-6BFD-463F-8376-544D62D5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908" y="1682460"/>
            <a:ext cx="5018292" cy="1633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84088C-29D6-43EC-A07E-6CCB36ED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453" y="4019075"/>
            <a:ext cx="3343275" cy="22479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8FFECC-B0C1-4699-B798-1A22488638DD}"/>
              </a:ext>
            </a:extLst>
          </p:cNvPr>
          <p:cNvSpPr/>
          <p:nvPr/>
        </p:nvSpPr>
        <p:spPr>
          <a:xfrm>
            <a:off x="7759817" y="4253218"/>
            <a:ext cx="1459684" cy="17449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221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코스피 상장 종목 데이터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F980C-BE7B-415D-9357-E9A9F179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29" y="2098445"/>
            <a:ext cx="5545542" cy="39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116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구조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EF1BD-3510-4C65-A510-28ADC439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29235"/>
            <a:ext cx="6248400" cy="3752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7FBEE2-42C3-42F0-9415-1435B53E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4" y="2129235"/>
            <a:ext cx="6334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6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6262D-E52B-4707-B124-D227D6F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트렌드</a:t>
            </a:r>
            <a:r>
              <a:rPr lang="en-US" altLang="ko-KR" dirty="0"/>
              <a:t>: </a:t>
            </a:r>
            <a:r>
              <a:rPr lang="en-US" altLang="ko-KR" dirty="0" err="1"/>
              <a:t>Stackoverflow</a:t>
            </a:r>
            <a:r>
              <a:rPr lang="en-US" altLang="ko-KR" dirty="0"/>
              <a:t> Trend and Survey, including</a:t>
            </a:r>
            <a:r>
              <a:rPr lang="ko-KR" altLang="en-US" dirty="0"/>
              <a:t> </a:t>
            </a:r>
            <a:r>
              <a:rPr lang="en-US" altLang="ko-KR" dirty="0"/>
              <a:t>C,</a:t>
            </a:r>
            <a:r>
              <a:rPr lang="ko-KR" altLang="en-US" dirty="0"/>
              <a:t> </a:t>
            </a:r>
            <a:r>
              <a:rPr lang="en-US" altLang="ko-KR" dirty="0"/>
              <a:t>C#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410117-09E2-4049-AC49-5148A20D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343" y="1497013"/>
            <a:ext cx="7805314" cy="467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F2B6A-9E4C-4F6F-8BF3-3CBCA09D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2C89D-4A8E-49F6-ABB8-65B13D4C8005}"/>
              </a:ext>
            </a:extLst>
          </p:cNvPr>
          <p:cNvSpPr txBox="1"/>
          <p:nvPr/>
        </p:nvSpPr>
        <p:spPr>
          <a:xfrm>
            <a:off x="9648825" y="4466163"/>
            <a:ext cx="234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에 있는 계절성은 미국 가을학기 개강하면서 </a:t>
            </a:r>
            <a:r>
              <a:rPr lang="en-US" altLang="ko-KR" dirty="0"/>
              <a:t>CS101</a:t>
            </a:r>
            <a:r>
              <a:rPr lang="ko-KR" altLang="en-US" dirty="0"/>
              <a:t>의 </a:t>
            </a:r>
            <a:r>
              <a:rPr lang="en-US" altLang="ko-KR" dirty="0"/>
              <a:t>C</a:t>
            </a:r>
            <a:r>
              <a:rPr lang="ko-KR" altLang="en-US" dirty="0"/>
              <a:t>에 대한 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4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</a:t>
            </a:r>
            <a:r>
              <a:rPr lang="ko-KR" altLang="en-US" dirty="0"/>
              <a:t>일부를 추출하여 </a:t>
            </a:r>
            <a:r>
              <a:rPr lang="en-US" altLang="ko-KR" dirty="0"/>
              <a:t>Sub-dataset </a:t>
            </a:r>
            <a:r>
              <a:rPr lang="ko-KR" altLang="en-US" dirty="0"/>
              <a:t>만들기 </a:t>
            </a:r>
            <a:r>
              <a:rPr lang="en-US" altLang="ko-KR" dirty="0"/>
              <a:t>+ </a:t>
            </a:r>
            <a:r>
              <a:rPr lang="en-US" altLang="ko-KR" dirty="0" err="1"/>
              <a:t>rbind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EC458-EC8A-484B-B7B2-9D509F58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08" y="2171019"/>
            <a:ext cx="7925152" cy="35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5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</a:t>
            </a:r>
            <a:r>
              <a:rPr lang="ko-KR" altLang="en-US" dirty="0"/>
              <a:t>일부를 추출하여 </a:t>
            </a:r>
            <a:r>
              <a:rPr lang="en-US" altLang="ko-KR" dirty="0"/>
              <a:t>Sub-dataset </a:t>
            </a:r>
            <a:r>
              <a:rPr lang="ko-KR" altLang="en-US" dirty="0"/>
              <a:t>만들기 </a:t>
            </a:r>
            <a:r>
              <a:rPr lang="en-US" altLang="ko-KR" dirty="0"/>
              <a:t>+ </a:t>
            </a:r>
            <a:r>
              <a:rPr lang="en-US" altLang="ko-KR" dirty="0" err="1"/>
              <a:t>cbind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0048A-86E8-4E75-B75C-A92BE245A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5"/>
          <a:stretch/>
        </p:blipFill>
        <p:spPr>
          <a:xfrm>
            <a:off x="1305604" y="2292123"/>
            <a:ext cx="9206857" cy="31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3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 </a:t>
            </a:r>
            <a:r>
              <a:rPr lang="ko-KR" altLang="en-US" dirty="0"/>
              <a:t>연습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AE8355-EDD6-4D7E-B68C-9C5A78AC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0" y="2908526"/>
            <a:ext cx="6212655" cy="2677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AC434-201F-484E-A8FE-1141490A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79" y="2937782"/>
            <a:ext cx="46386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86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E23523D-BAE0-4192-A4AC-22A296A2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본격적인 데이터 작업 </a:t>
            </a:r>
            <a:r>
              <a:rPr lang="en-US" altLang="ko-KR" dirty="0"/>
              <a:t>Part 2</a:t>
            </a:r>
            <a:br>
              <a:rPr lang="en-US" altLang="ko-KR" dirty="0"/>
            </a:br>
            <a:r>
              <a:rPr lang="ko-KR" altLang="en-US" dirty="0"/>
              <a:t>탐색적 데이터 분석 </a:t>
            </a:r>
            <a:r>
              <a:rPr lang="en-US" altLang="ko-KR" dirty="0"/>
              <a:t>– </a:t>
            </a:r>
            <a:r>
              <a:rPr lang="ko-KR" altLang="en-US" dirty="0"/>
              <a:t>도식화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D21CB12-BCA8-4C69-98D6-01CE4B4EA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1DA03-E2D2-4EA3-8EDA-3A6FFBD4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479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114</a:t>
            </a:fld>
            <a:endParaRPr lang="ko-KR" altLang="en-US"/>
          </a:p>
        </p:txBody>
      </p: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4CFA0FE9-9EC6-453F-85D5-2D882BB295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842100"/>
              </p:ext>
            </p:extLst>
          </p:nvPr>
        </p:nvGraphicFramePr>
        <p:xfrm>
          <a:off x="438765" y="2064776"/>
          <a:ext cx="11314470" cy="351011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68105">
                  <a:extLst>
                    <a:ext uri="{9D8B030D-6E8A-4147-A177-3AD203B41FA5}">
                      <a16:colId xmlns:a16="http://schemas.microsoft.com/office/drawing/2014/main" val="3590383721"/>
                    </a:ext>
                  </a:extLst>
                </a:gridCol>
                <a:gridCol w="1904258">
                  <a:extLst>
                    <a:ext uri="{9D8B030D-6E8A-4147-A177-3AD203B41FA5}">
                      <a16:colId xmlns:a16="http://schemas.microsoft.com/office/drawing/2014/main" val="1165779766"/>
                    </a:ext>
                  </a:extLst>
                </a:gridCol>
                <a:gridCol w="6842107">
                  <a:extLst>
                    <a:ext uri="{9D8B030D-6E8A-4147-A177-3AD203B41FA5}">
                      <a16:colId xmlns:a16="http://schemas.microsoft.com/office/drawing/2014/main" val="3573247251"/>
                    </a:ext>
                  </a:extLst>
                </a:gridCol>
              </a:tblGrid>
              <a:tr h="573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  <a:r>
                        <a:rPr lang="ko-KR" altLang="en-US" baseline="0" dirty="0"/>
                        <a:t> 분류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 종류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894609"/>
                  </a:ext>
                </a:extLst>
              </a:tr>
              <a:tr h="89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Categorical variables (Qualitative)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Nominal</a:t>
                      </a:r>
                      <a:r>
                        <a:rPr lang="en-US" altLang="ko-KR" baseline="0" dirty="0"/>
                        <a:t> data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숫자로 표시된 데이터가 아니며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편의상 숫자로 변환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순위의 개념이 없음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예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산업 코드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327346"/>
                  </a:ext>
                </a:extLst>
              </a:tr>
              <a:tr h="895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Ordinal data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숫자로 표시된 데이터가 아니며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편의상 숫자로 변환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순위의 개념이 있음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예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시가총액의 분류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65535"/>
                  </a:ext>
                </a:extLst>
              </a:tr>
              <a:tr h="573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Numeric variables</a:t>
                      </a:r>
                      <a:r>
                        <a:rPr lang="en-US" altLang="ko-KR" baseline="0" dirty="0"/>
                        <a:t> (Quantitative)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Continuous</a:t>
                      </a:r>
                      <a:r>
                        <a:rPr lang="en-US" altLang="ko-KR" baseline="0" dirty="0"/>
                        <a:t> data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데이터가 연속 변수로써 셀 수 없는 형태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예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시가총액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185605"/>
                  </a:ext>
                </a:extLst>
              </a:tr>
              <a:tr h="5732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Discrete data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데이터가 </a:t>
                      </a:r>
                      <a:r>
                        <a:rPr lang="ko-KR" altLang="en-US" sz="1600" dirty="0" err="1"/>
                        <a:t>비연속</a:t>
                      </a:r>
                      <a:r>
                        <a:rPr lang="ko-KR" altLang="en-US" sz="1600" dirty="0"/>
                        <a:t> 변수로써 셀 수 있는 형태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예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기업의 직원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02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4198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종류에 따른 표현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115</a:t>
            </a:fld>
            <a:endParaRPr lang="ko-KR" altLang="en-US"/>
          </a:p>
        </p:txBody>
      </p: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835739CD-6D4C-453C-8AD7-0D2A66AF99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837413"/>
              </p:ext>
            </p:extLst>
          </p:nvPr>
        </p:nvGraphicFramePr>
        <p:xfrm>
          <a:off x="379771" y="1789473"/>
          <a:ext cx="11314470" cy="41540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68105">
                  <a:extLst>
                    <a:ext uri="{9D8B030D-6E8A-4147-A177-3AD203B41FA5}">
                      <a16:colId xmlns:a16="http://schemas.microsoft.com/office/drawing/2014/main" val="3590383721"/>
                    </a:ext>
                  </a:extLst>
                </a:gridCol>
                <a:gridCol w="1904258">
                  <a:extLst>
                    <a:ext uri="{9D8B030D-6E8A-4147-A177-3AD203B41FA5}">
                      <a16:colId xmlns:a16="http://schemas.microsoft.com/office/drawing/2014/main" val="1165779766"/>
                    </a:ext>
                  </a:extLst>
                </a:gridCol>
                <a:gridCol w="6842107">
                  <a:extLst>
                    <a:ext uri="{9D8B030D-6E8A-4147-A177-3AD203B41FA5}">
                      <a16:colId xmlns:a16="http://schemas.microsoft.com/office/drawing/2014/main" val="3573247251"/>
                    </a:ext>
                  </a:extLst>
                </a:gridCol>
              </a:tblGrid>
              <a:tr h="573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  <a:r>
                        <a:rPr lang="ko-KR" altLang="en-US" baseline="0" dirty="0"/>
                        <a:t> 분류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표현의 종류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종류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894609"/>
                  </a:ext>
                </a:extLst>
              </a:tr>
              <a:tr h="89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Categorical variables (Qualitative)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 형태의 표현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빈도표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상대빈도표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퍼센트 </a:t>
                      </a:r>
                      <a:r>
                        <a:rPr lang="ko-KR" altLang="en-US" sz="1600" dirty="0" err="1"/>
                        <a:t>빈도표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교차 테이블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327346"/>
                  </a:ext>
                </a:extLst>
              </a:tr>
              <a:tr h="895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그림 형태의 표현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바 차트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파이 차트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그룹 바 차트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누적 차트</a:t>
                      </a:r>
                      <a:endParaRPr lang="ko-KR" altLang="en-US" sz="16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65535"/>
                  </a:ext>
                </a:extLst>
              </a:tr>
              <a:tr h="89519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/>
                        <a:t>Numeric variables (Quantitative)</a:t>
                      </a:r>
                      <a:endParaRPr lang="ko-KR" altLang="en-US" sz="1600" b="0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/>
                        <a:t>표 형태의 표현</a:t>
                      </a:r>
                      <a:endParaRPr lang="ko-KR" altLang="en-US" sz="1600" b="0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err="1"/>
                        <a:t>빈도표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/>
                        <a:t>상대적 </a:t>
                      </a:r>
                      <a:r>
                        <a:rPr lang="ko-KR" altLang="en-US" sz="1600" kern="1200" dirty="0" err="1"/>
                        <a:t>빈도표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/>
                        <a:t>퍼센트 </a:t>
                      </a:r>
                      <a:r>
                        <a:rPr lang="ko-KR" altLang="en-US" sz="1600" kern="1200" dirty="0" err="1"/>
                        <a:t>빈도표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/>
                        <a:t>누적 </a:t>
                      </a:r>
                      <a:r>
                        <a:rPr lang="ko-KR" altLang="en-US" sz="1600" kern="1200" dirty="0" err="1"/>
                        <a:t>빈도표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/>
                        <a:t>교차 테이블</a:t>
                      </a:r>
                      <a:endParaRPr lang="ko-KR" altLang="en-US" sz="1600" b="0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81760"/>
                  </a:ext>
                </a:extLst>
              </a:tr>
              <a:tr h="895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/>
                        <a:t>그림 형태의 표현</a:t>
                      </a:r>
                      <a:endParaRPr lang="ko-KR" altLang="en-US" sz="1600" b="0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/>
                        <a:t>히스토그램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/>
                        <a:t>줄기</a:t>
                      </a:r>
                      <a:r>
                        <a:rPr lang="en-US" altLang="ko-KR" sz="1600" kern="1200" dirty="0"/>
                        <a:t>-</a:t>
                      </a:r>
                      <a:r>
                        <a:rPr lang="ko-KR" altLang="en-US" sz="1600" kern="1200" dirty="0"/>
                        <a:t>잎 도표</a:t>
                      </a:r>
                      <a:r>
                        <a:rPr lang="en-US" altLang="ko-KR" sz="1600" kern="1200" dirty="0"/>
                        <a:t>, </a:t>
                      </a:r>
                      <a:r>
                        <a:rPr lang="ko-KR" altLang="en-US" sz="1600" kern="1200" dirty="0" err="1"/>
                        <a:t>스캐터</a:t>
                      </a:r>
                      <a:r>
                        <a:rPr lang="ko-KR" altLang="en-US" sz="1600" kern="1200" dirty="0"/>
                        <a:t> </a:t>
                      </a:r>
                      <a:r>
                        <a:rPr lang="ko-KR" altLang="en-US" sz="1600" kern="1200" dirty="0" err="1"/>
                        <a:t>플랏</a:t>
                      </a:r>
                      <a:endParaRPr lang="ko-KR" altLang="en-US" sz="1600" b="0" kern="1200" dirty="0">
                        <a:solidFill>
                          <a:schemeClr val="dk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88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077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카테고리 변수는 원칙적으로 숫자로 표시할 수 없으나</a:t>
            </a:r>
            <a:r>
              <a:rPr lang="en-US" altLang="ko-KR" dirty="0"/>
              <a:t>, </a:t>
            </a:r>
            <a:r>
              <a:rPr lang="ko-KR" altLang="en-US" dirty="0"/>
              <a:t>편의상 숫자로 변경한 데이터를 의미함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기업별 산업 코드는 대표적인 카테고리 변수로 숫자의 순서가 의미가 없는 변수임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ind_data$ind_code</a:t>
            </a:r>
            <a:r>
              <a:rPr lang="en-US" altLang="ko-KR" dirty="0"/>
              <a:t> &lt;- </a:t>
            </a:r>
            <a:r>
              <a:rPr lang="en-US" altLang="ko-KR" dirty="0" err="1"/>
              <a:t>as.numeric</a:t>
            </a:r>
            <a:r>
              <a:rPr lang="en-US" altLang="ko-KR" dirty="0"/>
              <a:t>(factor(</a:t>
            </a:r>
            <a:r>
              <a:rPr lang="en-US" altLang="ko-KR" dirty="0" err="1"/>
              <a:t>ind_data$industry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116</a:t>
            </a:fld>
            <a:endParaRPr lang="ko-KR" altLang="en-US" dirty="0"/>
          </a:p>
        </p:txBody>
      </p:sp>
      <p:sp>
        <p:nvSpPr>
          <p:cNvPr id="5" name="오른쪽 화살표 5">
            <a:extLst>
              <a:ext uri="{FF2B5EF4-FFF2-40B4-BE49-F238E27FC236}">
                <a16:creationId xmlns:a16="http://schemas.microsoft.com/office/drawing/2014/main" id="{D1E912A5-F9B3-4380-BDC9-91B35D815F37}"/>
              </a:ext>
            </a:extLst>
          </p:cNvPr>
          <p:cNvSpPr/>
          <p:nvPr/>
        </p:nvSpPr>
        <p:spPr>
          <a:xfrm>
            <a:off x="5938683" y="4699819"/>
            <a:ext cx="481781" cy="24580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9934A-BF82-4676-A590-5EE96264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72" y="3015151"/>
            <a:ext cx="3500498" cy="3544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F45F6-B712-4E31-BA4C-0438BA20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77" y="3015151"/>
            <a:ext cx="2884058" cy="35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53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5"/>
            <a:ext cx="10899710" cy="4680668"/>
          </a:xfrm>
        </p:spPr>
        <p:txBody>
          <a:bodyPr/>
          <a:lstStyle/>
          <a:p>
            <a:r>
              <a:rPr lang="ko-KR" altLang="en-US" dirty="0"/>
              <a:t>카테고리 변수 빈도 확인</a:t>
            </a:r>
          </a:p>
          <a:p>
            <a:pPr lvl="1"/>
            <a:r>
              <a:rPr lang="en-US" altLang="ko-KR" dirty="0"/>
              <a:t>freq_table01 &lt;- table(</a:t>
            </a:r>
            <a:r>
              <a:rPr lang="en-US" altLang="ko-KR" dirty="0" err="1"/>
              <a:t>ind_data$industry</a:t>
            </a:r>
            <a:r>
              <a:rPr lang="en-US" altLang="ko-KR" dirty="0"/>
              <a:t>) # category </a:t>
            </a:r>
            <a:r>
              <a:rPr lang="ko-KR" altLang="en-US" dirty="0"/>
              <a:t>별 분할표를 만듦</a:t>
            </a:r>
            <a:endParaRPr lang="en-US" altLang="ko-KR" dirty="0"/>
          </a:p>
          <a:p>
            <a:pPr lvl="1"/>
            <a:r>
              <a:rPr lang="en-US" altLang="ko-KR" dirty="0"/>
              <a:t>freq_table1 &lt;- </a:t>
            </a:r>
            <a:r>
              <a:rPr lang="en-US" altLang="ko-KR" dirty="0" err="1"/>
              <a:t>as.data.frame</a:t>
            </a:r>
            <a:r>
              <a:rPr lang="en-US" altLang="ko-KR" dirty="0"/>
              <a:t>(freq_table01) # </a:t>
            </a:r>
            <a:r>
              <a:rPr lang="ko-KR" altLang="en-US" dirty="0"/>
              <a:t>다른 </a:t>
            </a:r>
            <a:r>
              <a:rPr lang="en-US" altLang="ko-KR" dirty="0"/>
              <a:t>column</a:t>
            </a:r>
            <a:r>
              <a:rPr lang="ko-KR" altLang="en-US" dirty="0"/>
              <a:t>도 추후 지정해주기 위해 </a:t>
            </a:r>
            <a:r>
              <a:rPr lang="en-US" altLang="ko-KR" dirty="0" err="1"/>
              <a:t>dataframe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lvl="1"/>
            <a:r>
              <a:rPr lang="en-US" altLang="ko-KR" dirty="0" err="1"/>
              <a:t>colnames</a:t>
            </a:r>
            <a:r>
              <a:rPr lang="en-US" altLang="ko-KR" dirty="0"/>
              <a:t>(freq_table1) &lt;- c('cart','</a:t>
            </a:r>
            <a:r>
              <a:rPr lang="en-US" altLang="ko-KR" dirty="0" err="1"/>
              <a:t>freq</a:t>
            </a:r>
            <a:r>
              <a:rPr lang="en-US" altLang="ko-KR" dirty="0"/>
              <a:t>')</a:t>
            </a:r>
          </a:p>
          <a:p>
            <a:pPr lvl="1"/>
            <a:r>
              <a:rPr lang="en-US" altLang="ko-KR" dirty="0"/>
              <a:t>freq_table1$ratio &lt;- freq_table1$freq / sum(freq_table1$freq)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38557-0026-4CFC-8D9B-574E21E9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11" y="3955732"/>
            <a:ext cx="3196545" cy="24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42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카테고리 변수 막대 차트 그리기</a:t>
            </a:r>
          </a:p>
          <a:p>
            <a:pPr lvl="1"/>
            <a:r>
              <a:rPr lang="en-US" altLang="ko-KR" dirty="0" err="1"/>
              <a:t>col_list</a:t>
            </a:r>
            <a:r>
              <a:rPr lang="en-US" altLang="ko-KR" dirty="0"/>
              <a:t> &lt;- c("</a:t>
            </a:r>
            <a:r>
              <a:rPr lang="en-US" altLang="ko-KR" dirty="0" err="1"/>
              <a:t>lightblue</a:t>
            </a:r>
            <a:r>
              <a:rPr lang="en-US" altLang="ko-KR" dirty="0"/>
              <a:t>", "</a:t>
            </a:r>
            <a:r>
              <a:rPr lang="en-US" altLang="ko-KR" dirty="0" err="1"/>
              <a:t>mistyrose</a:t>
            </a:r>
            <a:r>
              <a:rPr lang="en-US" altLang="ko-KR" dirty="0"/>
              <a:t>", "</a:t>
            </a:r>
            <a:r>
              <a:rPr lang="en-US" altLang="ko-KR" dirty="0" err="1"/>
              <a:t>lightcyan</a:t>
            </a:r>
            <a:r>
              <a:rPr lang="en-US" altLang="ko-KR" dirty="0"/>
              <a:t>", "lavender", "</a:t>
            </a:r>
            <a:r>
              <a:rPr lang="en-US" altLang="ko-KR" dirty="0" err="1"/>
              <a:t>cornsilk</a:t>
            </a:r>
            <a:r>
              <a:rPr lang="en-US" altLang="ko-KR" dirty="0"/>
              <a:t>")</a:t>
            </a:r>
          </a:p>
          <a:p>
            <a:pPr lvl="1"/>
            <a:r>
              <a:rPr lang="en-US" altLang="ko-KR" dirty="0" err="1"/>
              <a:t>barplot</a:t>
            </a:r>
            <a:r>
              <a:rPr lang="en-US" altLang="ko-KR" dirty="0"/>
              <a:t>(freq_table01, col = </a:t>
            </a:r>
            <a:r>
              <a:rPr lang="en-US" altLang="ko-KR" dirty="0" err="1"/>
              <a:t>col_list</a:t>
            </a:r>
            <a:r>
              <a:rPr lang="en-US" altLang="ko-KR" dirty="0"/>
              <a:t>, legend = TRUE)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B0BA2C-9193-410B-A351-D76AAFA51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964" y="3005318"/>
            <a:ext cx="4522071" cy="34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58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카테고리 변수 파이 차트 그리기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7561F-9149-4958-8DB1-3D8C830890AD}"/>
              </a:ext>
            </a:extLst>
          </p:cNvPr>
          <p:cNvSpPr txBox="1"/>
          <p:nvPr/>
        </p:nvSpPr>
        <p:spPr>
          <a:xfrm>
            <a:off x="1501088" y="2233471"/>
            <a:ext cx="32249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pie(freq_table0)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FF746-26B1-4026-8688-0559EFE3CC93}"/>
              </a:ext>
            </a:extLst>
          </p:cNvPr>
          <p:cNvSpPr txBox="1"/>
          <p:nvPr/>
        </p:nvSpPr>
        <p:spPr>
          <a:xfrm>
            <a:off x="6656433" y="1864139"/>
            <a:ext cx="405090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pie(freq_table0, labels = paste(</a:t>
            </a:r>
            <a:r>
              <a:rPr lang="en-US" altLang="ko-KR" sz="1600" dirty="0" err="1"/>
              <a:t>freq_table$Var</a:t>
            </a:r>
            <a:r>
              <a:rPr lang="en-US" altLang="ko-KR" sz="1600" dirty="0"/>
              <a:t>, round(</a:t>
            </a:r>
            <a:r>
              <a:rPr lang="en-US" altLang="ko-KR" sz="1600" dirty="0" err="1"/>
              <a:t>freq_table$ratio</a:t>
            </a:r>
            <a:r>
              <a:rPr lang="en-US" altLang="ko-KR" sz="1600" dirty="0"/>
              <a:t> * 100, 1), '%'))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E17F05-B107-4AED-B343-C41EAA1C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1" y="2910347"/>
            <a:ext cx="4508940" cy="3224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9D751-00B6-40BE-A116-73C7397FD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1" y="3123305"/>
            <a:ext cx="4463846" cy="27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0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BFB5-095E-46C4-BE39-FB6CD8B2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트렌드</a:t>
            </a:r>
            <a:r>
              <a:rPr lang="en-US" altLang="ko-KR" dirty="0"/>
              <a:t>: </a:t>
            </a:r>
            <a:r>
              <a:rPr lang="en-US" altLang="ko-KR" dirty="0" err="1"/>
              <a:t>Stackoverflow</a:t>
            </a:r>
            <a:r>
              <a:rPr lang="en-US" altLang="ko-KR" dirty="0"/>
              <a:t> Trend and Survey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F8E874-B1F0-4B38-95B0-96084E719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" y="2010072"/>
            <a:ext cx="5827395" cy="34070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A7238-562C-4A71-B24E-63C96CB7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5CA4AD-97AF-4397-BABD-C0B73E08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55" y="2010072"/>
            <a:ext cx="58273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60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4CBFE5-1341-4317-B202-2F1E0D825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97600"/>
            <a:ext cx="6640177" cy="4680000"/>
          </a:xfrm>
        </p:spPr>
        <p:txBody>
          <a:bodyPr/>
          <a:lstStyle/>
          <a:p>
            <a:r>
              <a:rPr lang="ko-KR" altLang="en-US" dirty="0"/>
              <a:t>시가총액을 기준으로 카테고리 변수로 변환</a:t>
            </a:r>
            <a:endParaRPr lang="en-US" altLang="ko-KR" dirty="0"/>
          </a:p>
          <a:p>
            <a:pPr lvl="1"/>
            <a:r>
              <a:rPr lang="en-US" altLang="ko-KR" dirty="0"/>
              <a:t>mc &lt;- </a:t>
            </a:r>
            <a:r>
              <a:rPr lang="en-US" altLang="ko-KR" dirty="0" err="1"/>
              <a:t>ind_data$mktcap</a:t>
            </a:r>
            <a:endParaRPr lang="en-US" altLang="ko-KR" dirty="0"/>
          </a:p>
          <a:p>
            <a:pPr lvl="1"/>
            <a:r>
              <a:rPr lang="en-US" altLang="ko-KR" dirty="0" err="1"/>
              <a:t>mktcap_cart</a:t>
            </a:r>
            <a:r>
              <a:rPr lang="en-US" altLang="ko-KR" dirty="0"/>
              <a:t> &lt;- </a:t>
            </a:r>
            <a:r>
              <a:rPr lang="en-US" altLang="ko-KR" dirty="0" err="1"/>
              <a:t>ifelse</a:t>
            </a:r>
            <a:r>
              <a:rPr lang="en-US" altLang="ko-KR" dirty="0"/>
              <a:t>(mc &gt;= 10000000, 'Large’,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ifelse</a:t>
            </a:r>
            <a:r>
              <a:rPr lang="en-US" altLang="ko-KR" dirty="0"/>
              <a:t>(mc &lt; 10000000 &amp; mc &gt;=1000000, 'Large-Medium’,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ifelse</a:t>
            </a:r>
            <a:r>
              <a:rPr lang="en-US" altLang="ko-KR" dirty="0"/>
              <a:t>(mc &lt; 1000000 &amp; mc &gt;= 500000, 'Medium’,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ifelse</a:t>
            </a:r>
            <a:r>
              <a:rPr lang="en-US" altLang="ko-KR" dirty="0"/>
              <a:t>(mc &lt; 500000 &amp; mc &gt;= 100000, 'Medium-Small', 'Small'))))</a:t>
            </a:r>
          </a:p>
          <a:p>
            <a:pPr lvl="1"/>
            <a:r>
              <a:rPr lang="en-US" altLang="ko-KR" dirty="0" err="1"/>
              <a:t>ind_data$mktcap_cart</a:t>
            </a:r>
            <a:r>
              <a:rPr lang="en-US" altLang="ko-KR" dirty="0"/>
              <a:t> &lt;- </a:t>
            </a:r>
            <a:r>
              <a:rPr lang="en-US" altLang="ko-KR" dirty="0" err="1"/>
              <a:t>mktcap_cart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77FEA1-DF9C-45F1-A359-1F33729CB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10598" y="1497600"/>
            <a:ext cx="2743201" cy="4680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6A6E79-3C5F-4DB1-82F7-CAFD618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377" y="1911860"/>
            <a:ext cx="4538674" cy="38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523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20]</a:t>
            </a:r>
          </a:p>
          <a:p>
            <a:pPr lvl="1"/>
            <a:r>
              <a:rPr lang="ko-KR" altLang="en-US" dirty="0"/>
              <a:t>다음과 같이 </a:t>
            </a:r>
            <a:r>
              <a:rPr lang="en-US" altLang="ko-KR" dirty="0"/>
              <a:t>Large, Large-Medium</a:t>
            </a:r>
            <a:r>
              <a:rPr lang="ko-KR" altLang="en-US" dirty="0"/>
              <a:t> 등의 시가총액 별 </a:t>
            </a:r>
            <a:r>
              <a:rPr lang="ko-KR" altLang="en-US" dirty="0" err="1"/>
              <a:t>카테코리에</a:t>
            </a:r>
            <a:r>
              <a:rPr lang="ko-KR" altLang="en-US" dirty="0"/>
              <a:t> 대한 요약통계치 표를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다음과 같이 </a:t>
            </a:r>
            <a:r>
              <a:rPr lang="en-US" altLang="ko-KR" dirty="0"/>
              <a:t>histogram</a:t>
            </a:r>
            <a:r>
              <a:rPr lang="ko-KR" altLang="en-US" dirty="0"/>
              <a:t>과 </a:t>
            </a:r>
            <a:r>
              <a:rPr lang="en-US" altLang="ko-KR" dirty="0"/>
              <a:t>pie</a:t>
            </a:r>
            <a:r>
              <a:rPr lang="ko-KR" altLang="en-US" dirty="0"/>
              <a:t>차트를 </a:t>
            </a:r>
            <a:r>
              <a:rPr lang="ko-KR" altLang="en-US" dirty="0" err="1"/>
              <a:t>그려보시오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E2233-F0CC-4087-A6F2-8CE2C22CB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05" y="2493604"/>
            <a:ext cx="2466975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C413C-5D2D-4687-8CB7-983FDECBB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03" y="4353378"/>
            <a:ext cx="3238193" cy="2504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F09432-8DB4-4DDD-B9F6-A9FA4CC3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81" y="4297773"/>
            <a:ext cx="3952990" cy="2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50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&amp; Categorical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en-US" altLang="ko-KR" dirty="0"/>
              <a:t>Categorical </a:t>
            </a:r>
            <a:r>
              <a:rPr lang="ko-KR" altLang="en-US" dirty="0"/>
              <a:t>변수에 대한 </a:t>
            </a:r>
            <a:r>
              <a:rPr lang="ko-KR" altLang="en-US" b="1" dirty="0"/>
              <a:t>교차 테이블</a:t>
            </a:r>
            <a:r>
              <a:rPr lang="ko-KR" altLang="en-US" dirty="0"/>
              <a:t> 작성</a:t>
            </a:r>
          </a:p>
          <a:p>
            <a:pPr lvl="1"/>
            <a:r>
              <a:rPr lang="en-US" altLang="ko-KR" dirty="0"/>
              <a:t>freq_table03 &lt;- table(</a:t>
            </a:r>
            <a:r>
              <a:rPr lang="en-US" altLang="ko-KR" b="1" dirty="0" err="1"/>
              <a:t>ind_data$industry</a:t>
            </a:r>
            <a:r>
              <a:rPr lang="en-US" altLang="ko-KR" b="1" dirty="0"/>
              <a:t>, </a:t>
            </a:r>
            <a:r>
              <a:rPr lang="en-US" altLang="ko-KR" b="1" dirty="0" err="1"/>
              <a:t>ind_data$mktcap_cart</a:t>
            </a:r>
            <a:r>
              <a:rPr lang="en-US" altLang="ko-KR" dirty="0"/>
              <a:t>) # </a:t>
            </a:r>
            <a:r>
              <a:rPr lang="ko-KR" altLang="en-US" dirty="0"/>
              <a:t>두개 인수를 통해 교차테이블</a:t>
            </a:r>
            <a:endParaRPr lang="en-US" altLang="ko-KR" dirty="0"/>
          </a:p>
          <a:p>
            <a:pPr lvl="1"/>
            <a:r>
              <a:rPr lang="en-US" altLang="ko-KR" dirty="0"/>
              <a:t>freq_table3 &lt;- </a:t>
            </a:r>
            <a:r>
              <a:rPr lang="en-US" altLang="ko-KR" dirty="0" err="1"/>
              <a:t>as.data.frame</a:t>
            </a:r>
            <a:r>
              <a:rPr lang="en-US" altLang="ko-KR" dirty="0"/>
              <a:t>(freq_table03)</a:t>
            </a:r>
          </a:p>
          <a:p>
            <a:pPr lvl="1"/>
            <a:r>
              <a:rPr lang="en-US" altLang="ko-KR" dirty="0" err="1"/>
              <a:t>colnames</a:t>
            </a:r>
            <a:r>
              <a:rPr lang="en-US" altLang="ko-KR" dirty="0"/>
              <a:t>(freq_table3) &lt;- c('</a:t>
            </a:r>
            <a:r>
              <a:rPr lang="en-US" altLang="ko-KR" dirty="0" err="1"/>
              <a:t>ind</a:t>
            </a:r>
            <a:r>
              <a:rPr lang="en-US" altLang="ko-KR" dirty="0"/>
              <a:t>','</a:t>
            </a:r>
            <a:r>
              <a:rPr lang="en-US" altLang="ko-KR" dirty="0" err="1"/>
              <a:t>mktcap</a:t>
            </a:r>
            <a:r>
              <a:rPr lang="en-US" altLang="ko-KR" dirty="0"/>
              <a:t>','</a:t>
            </a:r>
            <a:r>
              <a:rPr lang="en-US" altLang="ko-KR" dirty="0" err="1"/>
              <a:t>freq</a:t>
            </a:r>
            <a:r>
              <a:rPr lang="en-US" altLang="ko-KR" dirty="0"/>
              <a:t>')</a:t>
            </a:r>
          </a:p>
          <a:p>
            <a:pPr lvl="1"/>
            <a:r>
              <a:rPr lang="en-US" altLang="ko-KR" dirty="0"/>
              <a:t>freq_table4 &lt;- unstack(freq_table3, </a:t>
            </a:r>
            <a:r>
              <a:rPr lang="en-US" altLang="ko-KR" dirty="0" err="1"/>
              <a:t>freq~ind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rownames</a:t>
            </a:r>
            <a:r>
              <a:rPr lang="en-US" altLang="ko-KR" dirty="0"/>
              <a:t>(freq_table4) &lt;- freq_table2$cart</a:t>
            </a:r>
          </a:p>
          <a:p>
            <a:pPr lvl="1"/>
            <a:r>
              <a:rPr lang="en-US" altLang="ko-KR" dirty="0"/>
              <a:t>freq_table5 = freq_table4/sum(freq_table4) * 100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D8537-C9D3-46F2-8DB6-AA5A44C2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1" y="4755460"/>
            <a:ext cx="4533900" cy="1628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35EFC4-065A-447B-ABAD-1C0E287F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20" y="4755460"/>
            <a:ext cx="49911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03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Categorical &amp; Categorical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data.matrix</a:t>
            </a:r>
            <a:r>
              <a:rPr lang="en-US" altLang="ko-KR" dirty="0"/>
              <a:t>(freq_table4),</a:t>
            </a:r>
          </a:p>
          <a:p>
            <a:r>
              <a:rPr lang="en-US" altLang="ko-KR" dirty="0"/>
              <a:t>col = colors()[c(23,89,12,57,29)],</a:t>
            </a:r>
          </a:p>
          <a:p>
            <a:r>
              <a:rPr lang="en-US" altLang="ko-KR" dirty="0"/>
              <a:t>legend = </a:t>
            </a:r>
            <a:r>
              <a:rPr lang="en-US" altLang="ko-KR" dirty="0" err="1"/>
              <a:t>rownames</a:t>
            </a:r>
            <a:r>
              <a:rPr lang="en-US" altLang="ko-KR" dirty="0"/>
              <a:t>(freq_table5))</a:t>
            </a:r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087FA8-2D0F-4D67-A3DA-C4C5FF3E88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data.matrix</a:t>
            </a:r>
            <a:r>
              <a:rPr lang="en-US" altLang="ko-KR" dirty="0"/>
              <a:t>(freq_table4),</a:t>
            </a:r>
          </a:p>
          <a:p>
            <a:r>
              <a:rPr lang="en-US" altLang="ko-KR" dirty="0"/>
              <a:t>col = colors()[c(23,89,12,57,29)], beside = T,</a:t>
            </a:r>
          </a:p>
          <a:p>
            <a:r>
              <a:rPr lang="en-US" altLang="ko-KR" dirty="0" err="1"/>
              <a:t>xlab</a:t>
            </a:r>
            <a:r>
              <a:rPr lang="en-US" altLang="ko-KR" dirty="0"/>
              <a:t> = 'Sector', legend = </a:t>
            </a:r>
            <a:r>
              <a:rPr lang="en-US" altLang="ko-KR" dirty="0" err="1"/>
              <a:t>rownames</a:t>
            </a:r>
            <a:r>
              <a:rPr lang="en-US" altLang="ko-KR" dirty="0"/>
              <a:t>(freq_table5))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39913-A8A5-46BF-8302-19E5FC62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2" y="3221628"/>
            <a:ext cx="4209206" cy="3083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380E7B-B9D9-48E4-BCAB-9A31BDA0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78" y="3008671"/>
            <a:ext cx="4406542" cy="34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03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Continuous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연속 변수는 연속된 숫자로 된 변수</a:t>
            </a:r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기업의 월별 주가</a:t>
            </a:r>
            <a:endParaRPr lang="en-US" altLang="ko-KR" dirty="0"/>
          </a:p>
          <a:p>
            <a:r>
              <a:rPr lang="en-US" altLang="ko-KR" dirty="0" err="1"/>
              <a:t>prc_data</a:t>
            </a:r>
            <a:r>
              <a:rPr lang="en-US" altLang="ko-KR" dirty="0"/>
              <a:t> &lt;- read.csv('</a:t>
            </a:r>
            <a:r>
              <a:rPr lang="en-US" altLang="ko-KR" dirty="0" err="1"/>
              <a:t>kospi</a:t>
            </a:r>
            <a:r>
              <a:rPr lang="en-US" altLang="ko-KR" dirty="0"/>
              <a:t> stock price.csv', head = TRUE)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124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423239-3919-4089-A32C-EE1F06766B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0787" y="1536700"/>
            <a:ext cx="4924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039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Continuous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연속 변수의 히스토그램</a:t>
            </a:r>
          </a:p>
          <a:p>
            <a:r>
              <a:rPr lang="en-US" altLang="ko-KR" dirty="0"/>
              <a:t>hist(</a:t>
            </a:r>
            <a:r>
              <a:rPr lang="en-US" altLang="ko-KR" dirty="0" err="1"/>
              <a:t>prc_data$samsung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7EB55A3-7E47-4FB0-97CA-BAAD4B2AD4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plot(</a:t>
            </a:r>
            <a:r>
              <a:rPr lang="en-US" altLang="ko-KR" dirty="0" err="1"/>
              <a:t>samsung~date</a:t>
            </a:r>
            <a:r>
              <a:rPr lang="en-US" altLang="ko-KR" dirty="0"/>
              <a:t>, </a:t>
            </a:r>
            <a:r>
              <a:rPr lang="en-US" altLang="ko-KR" dirty="0" err="1"/>
              <a:t>prc_data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2ABCAD-C240-4279-BAE5-AF20459B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3" y="3097160"/>
            <a:ext cx="4466929" cy="2938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47FFC8-8F1D-4B8E-9B09-7393C7AD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073" y="2909542"/>
            <a:ext cx="5541058" cy="32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006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Continuous variables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DE92A-1522-4DBF-9745-2473BFA0F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연속된 두 변수 간의 그림</a:t>
            </a:r>
            <a:r>
              <a:rPr lang="en-US" altLang="ko-KR" dirty="0"/>
              <a:t>: </a:t>
            </a:r>
            <a:r>
              <a:rPr lang="ko-KR" altLang="en-US" dirty="0" err="1"/>
              <a:t>산점도</a:t>
            </a:r>
            <a:r>
              <a:rPr lang="ko-KR" altLang="en-US" dirty="0"/>
              <a:t> </a:t>
            </a:r>
            <a:r>
              <a:rPr lang="en-US" altLang="ko-KR" dirty="0"/>
              <a:t>(Scatter plot)</a:t>
            </a:r>
          </a:p>
          <a:p>
            <a:endParaRPr lang="en-US" altLang="ko-KR" dirty="0"/>
          </a:p>
          <a:p>
            <a:r>
              <a:rPr lang="en-US" altLang="ko-KR" dirty="0"/>
              <a:t>plot(</a:t>
            </a:r>
            <a:r>
              <a:rPr lang="en-US" altLang="ko-KR" dirty="0" err="1"/>
              <a:t>samsung~KOSPI</a:t>
            </a:r>
            <a:r>
              <a:rPr lang="en-US" altLang="ko-KR" dirty="0"/>
              <a:t>, </a:t>
            </a:r>
            <a:r>
              <a:rPr lang="en-US" altLang="ko-KR" dirty="0" err="1"/>
              <a:t>prc_data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125611C-8F37-4EFD-9CF2-F50DB834A7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SK</a:t>
            </a:r>
            <a:r>
              <a:rPr lang="ko-KR" altLang="en-US" dirty="0"/>
              <a:t>하이닉스와 현대차 주가의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1716AA-D660-405B-8486-DCD3ADCE8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" r="1"/>
          <a:stretch/>
        </p:blipFill>
        <p:spPr>
          <a:xfrm>
            <a:off x="1054969" y="3149154"/>
            <a:ext cx="4748062" cy="2726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89204E-48A3-4B79-B005-C6F1DA24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8" y="3149153"/>
            <a:ext cx="4805913" cy="27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710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8853-FB10-4145-B50F-0EC28BB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: Continuous variables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20D4CCF-578F-4C52-AB2E-BC14E6DDD3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연속된 두 변수 간의 그림</a:t>
            </a:r>
            <a:r>
              <a:rPr lang="en-US" altLang="ko-KR" dirty="0"/>
              <a:t>: multiple plot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6A4FAD-E94D-4803-A34F-5EDE6A1DE0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다음의 그래프를 </a:t>
            </a:r>
            <a:r>
              <a:rPr lang="ko-KR" altLang="en-US" dirty="0" err="1"/>
              <a:t>그려보시오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Hint: </a:t>
            </a:r>
            <a:r>
              <a:rPr lang="en-US" altLang="ko-KR" dirty="0" err="1"/>
              <a:t>lty</a:t>
            </a:r>
            <a:r>
              <a:rPr lang="en-US" altLang="ko-KR" dirty="0"/>
              <a:t> 3 &amp; 4, </a:t>
            </a:r>
            <a:r>
              <a:rPr lang="en-US" altLang="ko-KR" dirty="0" err="1"/>
              <a:t>lwd</a:t>
            </a:r>
            <a:r>
              <a:rPr lang="en-US" altLang="ko-KR" dirty="0"/>
              <a:t> = 2, ‘</a:t>
            </a:r>
            <a:r>
              <a:rPr lang="en-US" altLang="ko-KR" dirty="0" err="1"/>
              <a:t>bottomright</a:t>
            </a:r>
            <a:r>
              <a:rPr lang="en-US" altLang="ko-KR" dirty="0"/>
              <a:t>’</a:t>
            </a:r>
          </a:p>
          <a:p>
            <a:pPr lvl="1"/>
            <a:r>
              <a:rPr lang="en-US" altLang="ko-KR" dirty="0" err="1"/>
              <a:t>lty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</a:p>
          <a:p>
            <a:pPr lvl="1"/>
            <a:r>
              <a:rPr lang="en-US" altLang="ko-KR" dirty="0" err="1"/>
              <a:t>lwd</a:t>
            </a:r>
            <a:r>
              <a:rPr lang="en-US" altLang="ko-KR" dirty="0"/>
              <a:t>: line width</a:t>
            </a:r>
          </a:p>
          <a:p>
            <a:pPr lvl="1"/>
            <a:r>
              <a:rPr lang="en-US" altLang="ko-KR" dirty="0" err="1"/>
              <a:t>bottomright</a:t>
            </a:r>
            <a:r>
              <a:rPr lang="en-US" altLang="ko-KR" dirty="0"/>
              <a:t>: legend position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CE6AF-51A7-463C-B533-71451827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704A2-C749-4357-9CA3-864EB30B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3" y="2057937"/>
            <a:ext cx="5127085" cy="2742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B45228-C879-43AA-80EB-6EBD70B0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17" y="3540704"/>
            <a:ext cx="4898669" cy="26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34E34-FABD-428D-9CDE-3366EB60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vs Python: </a:t>
            </a:r>
            <a:r>
              <a:rPr lang="ko-KR" altLang="en-US" dirty="0"/>
              <a:t>평균적 트렌드 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CDFDE-45D8-4D5B-8DA1-2F4975A8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625793-1719-4305-9A2C-8929F93AD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591" y="1497013"/>
            <a:ext cx="9018818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2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8EF77-09B7-49C3-922F-4A1335BB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Python:</a:t>
            </a:r>
            <a:r>
              <a:rPr lang="ko-KR" altLang="en-US" dirty="0"/>
              <a:t> 통계분석</a:t>
            </a:r>
            <a:r>
              <a:rPr lang="en-US" altLang="ko-KR" dirty="0"/>
              <a:t>(regression)</a:t>
            </a:r>
            <a:r>
              <a:rPr lang="ko-KR" altLang="en-US" dirty="0"/>
              <a:t>과의 연관성 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F828C-28F2-49CF-91FA-68D3FAB9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26A35E-E606-497C-9287-6121472D0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214" y="1497013"/>
            <a:ext cx="9189572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B4706-4D0A-4DE4-8422-E1AD4869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Python:</a:t>
            </a:r>
            <a:r>
              <a:rPr lang="ko-KR" altLang="en-US" dirty="0"/>
              <a:t> </a:t>
            </a:r>
            <a:r>
              <a:rPr lang="en-US" altLang="ko-KR" dirty="0"/>
              <a:t>Deep learning (4</a:t>
            </a:r>
            <a:r>
              <a:rPr lang="ko-KR" altLang="en-US" dirty="0"/>
              <a:t>차산업혁명</a:t>
            </a:r>
            <a:r>
              <a:rPr lang="en-US" altLang="ko-KR" dirty="0"/>
              <a:t>..?)</a:t>
            </a:r>
            <a:r>
              <a:rPr lang="ko-KR" altLang="en-US" dirty="0"/>
              <a:t>과의 연관성 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947382-CDF9-43AD-BF23-D45A28F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1B6F44-E26C-443B-897D-A8A65EA6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2" y="1497013"/>
            <a:ext cx="8949516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3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33AC4-1605-4DFB-B3A6-8B4B5CAD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vs 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4C331-A09F-4B60-AC8D-DBE3429A6A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b="1" dirty="0"/>
              <a:t>Academic</a:t>
            </a:r>
            <a:r>
              <a:rPr lang="en-US" altLang="ko-KR" dirty="0"/>
              <a:t>) </a:t>
            </a:r>
            <a:r>
              <a:rPr lang="ko-KR" altLang="en-US" dirty="0"/>
              <a:t>통계분석</a:t>
            </a:r>
            <a:endParaRPr lang="en-US" altLang="ko-KR" dirty="0"/>
          </a:p>
          <a:p>
            <a:pPr lvl="1"/>
            <a:r>
              <a:rPr lang="ko-KR" altLang="en-US" dirty="0"/>
              <a:t>핵심 패키지</a:t>
            </a:r>
            <a:endParaRPr lang="en-US" altLang="ko-KR" dirty="0"/>
          </a:p>
          <a:p>
            <a:pPr lvl="2"/>
            <a:r>
              <a:rPr lang="en-US" altLang="ko-KR" dirty="0" err="1"/>
              <a:t>tidyverse</a:t>
            </a:r>
            <a:endParaRPr lang="en-US" altLang="ko-KR" dirty="0"/>
          </a:p>
          <a:p>
            <a:pPr lvl="3"/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en-US" altLang="ko-KR" dirty="0" err="1"/>
              <a:t>ggplot</a:t>
            </a:r>
            <a:r>
              <a:rPr lang="en-US" altLang="ko-KR" dirty="0"/>
              <a:t> ...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25A10D0-855A-465B-982A-6873C52EC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7600"/>
            <a:ext cx="6019800" cy="5360400"/>
          </a:xfrm>
        </p:spPr>
        <p:txBody>
          <a:bodyPr/>
          <a:lstStyle/>
          <a:p>
            <a:r>
              <a:rPr lang="en-US" altLang="ko-KR" dirty="0"/>
              <a:t>Python</a:t>
            </a:r>
          </a:p>
          <a:p>
            <a:pPr lvl="1"/>
            <a:r>
              <a:rPr lang="ko-KR" altLang="en-US" dirty="0"/>
              <a:t>그 외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데이터분석을 위한</a:t>
            </a:r>
            <a:r>
              <a:rPr lang="en-US" altLang="ko-KR" dirty="0"/>
              <a:t>) </a:t>
            </a:r>
            <a:r>
              <a:rPr lang="ko-KR" altLang="en-US" dirty="0"/>
              <a:t>핵심패키지</a:t>
            </a:r>
            <a:endParaRPr lang="en-US" altLang="ko-KR" dirty="0"/>
          </a:p>
          <a:p>
            <a:pPr lvl="2"/>
            <a:r>
              <a:rPr lang="en-US" altLang="ko-KR" dirty="0"/>
              <a:t>pandas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benchmarking the R </a:t>
            </a:r>
            <a:r>
              <a:rPr lang="en-US" altLang="ko-KR" i="1" dirty="0" err="1"/>
              <a:t>data.frame</a:t>
            </a:r>
            <a:r>
              <a:rPr lang="en-US" altLang="ko-KR" dirty="0"/>
              <a:t> by financial data scientist and very successful!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95398-4DE4-43AD-990A-92431AE1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6763FE-91C3-409C-85F4-1EDD0605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567458"/>
            <a:ext cx="4267200" cy="31540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3ABCDD-1BF2-4F41-AAE2-AAA2DF85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0" y="3149704"/>
            <a:ext cx="4181475" cy="27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AD952-52D1-4161-8390-86DD8D76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3830-70B0-4749-9E11-11CE9C888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통계 분석과 시각화를 제공하는 </a:t>
            </a:r>
            <a:r>
              <a:rPr lang="ko-KR" altLang="en-US" b="1" dirty="0"/>
              <a:t>무료 </a:t>
            </a:r>
            <a:r>
              <a:rPr lang="ko-KR" altLang="en-US" dirty="0"/>
              <a:t>프로그램</a:t>
            </a:r>
            <a:r>
              <a:rPr lang="en-US" altLang="ko-KR" dirty="0"/>
              <a:t>! </a:t>
            </a:r>
            <a:r>
              <a:rPr lang="en-US" altLang="ko-KR" b="1" dirty="0"/>
              <a:t>Free Software! (</a:t>
            </a:r>
            <a:r>
              <a:rPr lang="ko-KR" altLang="en-US" b="1" dirty="0"/>
              <a:t>향후 발전가능성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매우 </a:t>
            </a:r>
            <a:r>
              <a:rPr lang="en-US" altLang="ko-KR" b="1" dirty="0"/>
              <a:t>(</a:t>
            </a:r>
            <a:r>
              <a:rPr lang="ko-KR" altLang="en-US" b="1" dirty="0"/>
              <a:t>매우</a:t>
            </a:r>
            <a:r>
              <a:rPr lang="en-US" altLang="ko-KR" b="1" dirty="0"/>
              <a:t>)</a:t>
            </a:r>
            <a:r>
              <a:rPr lang="ko-KR" altLang="en-US" b="1" dirty="0"/>
              <a:t> 중요</a:t>
            </a:r>
            <a:r>
              <a:rPr lang="en-US" altLang="ko-KR" b="1" dirty="0"/>
              <a:t>!</a:t>
            </a:r>
          </a:p>
          <a:p>
            <a:pPr lvl="1"/>
            <a:r>
              <a:rPr lang="ko-KR" altLang="en-US" dirty="0"/>
              <a:t>폭넓은 사용자층</a:t>
            </a:r>
            <a:r>
              <a:rPr lang="en-US" altLang="ko-KR" dirty="0"/>
              <a:t>: </a:t>
            </a:r>
            <a:r>
              <a:rPr lang="ko-KR" altLang="en-US" dirty="0"/>
              <a:t>일반인 </a:t>
            </a:r>
            <a:r>
              <a:rPr lang="en-US" altLang="ko-KR" dirty="0"/>
              <a:t>to </a:t>
            </a:r>
            <a:r>
              <a:rPr lang="ko-KR" altLang="en-US" b="1" dirty="0"/>
              <a:t>전문통계학자</a:t>
            </a:r>
            <a:r>
              <a:rPr lang="en-US" altLang="ko-KR" b="1" dirty="0"/>
              <a:t>: </a:t>
            </a:r>
            <a:r>
              <a:rPr lang="ko-KR" altLang="en-US" b="1" dirty="0"/>
              <a:t>통계학의 발전을 </a:t>
            </a:r>
            <a:r>
              <a:rPr lang="en-US" altLang="ko-KR" b="1" dirty="0"/>
              <a:t>leading</a:t>
            </a:r>
          </a:p>
          <a:p>
            <a:pPr lvl="1"/>
            <a:r>
              <a:rPr lang="ko-KR" altLang="en-US" dirty="0"/>
              <a:t>풍부한 프로그램 소스</a:t>
            </a:r>
            <a:r>
              <a:rPr lang="en-US" altLang="ko-KR" dirty="0"/>
              <a:t>: </a:t>
            </a:r>
            <a:r>
              <a:rPr lang="en-US" altLang="ko-KR" b="1" dirty="0"/>
              <a:t>Open source</a:t>
            </a:r>
          </a:p>
          <a:p>
            <a:r>
              <a:rPr lang="ko-KR" altLang="en-US" dirty="0"/>
              <a:t>다양한 운영체제</a:t>
            </a:r>
            <a:r>
              <a:rPr lang="en-US" altLang="ko-KR" dirty="0"/>
              <a:t>(Windows, MacOS, Linux) </a:t>
            </a:r>
            <a:r>
              <a:rPr lang="ko-KR" altLang="en-US" dirty="0"/>
              <a:t>에서 사용 가능 </a:t>
            </a:r>
            <a:r>
              <a:rPr lang="en-US" altLang="ko-KR" dirty="0"/>
              <a:t>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통계 프로젝트를 손쉽게 수행 가능</a:t>
            </a:r>
            <a:r>
              <a:rPr lang="en-US" altLang="ko-KR" dirty="0"/>
              <a:t>! (</a:t>
            </a:r>
            <a:r>
              <a:rPr lang="ko-KR" altLang="en-US" dirty="0"/>
              <a:t>범용성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 err="1"/>
              <a:t>데이터마이닝</a:t>
            </a:r>
            <a:r>
              <a:rPr lang="en-US" altLang="ko-KR" dirty="0"/>
              <a:t>, </a:t>
            </a:r>
            <a:r>
              <a:rPr lang="ko-KR" altLang="en-US" dirty="0"/>
              <a:t>경제학</a:t>
            </a:r>
            <a:r>
              <a:rPr lang="en-US" altLang="ko-KR" dirty="0"/>
              <a:t>, </a:t>
            </a:r>
            <a:r>
              <a:rPr lang="ko-KR" altLang="en-US" dirty="0"/>
              <a:t>심리학</a:t>
            </a:r>
            <a:endParaRPr lang="en-US" altLang="ko-KR" dirty="0"/>
          </a:p>
          <a:p>
            <a:r>
              <a:rPr lang="ko-KR" altLang="en-US" dirty="0"/>
              <a:t>직관적인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950EB-F451-4ABA-AC2E-6D2B4352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E95CA6B-C1A8-4836-808A-4869EC67CF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20" y="3653648"/>
            <a:ext cx="2684867" cy="2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0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2A70D-862B-48BF-85AE-D706782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 학습에 대한 노력 배분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FA519-85BA-47FB-B9EA-C8C29AE8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/>
          <a:lstStyle/>
          <a:p>
            <a:r>
              <a:rPr lang="en-US" altLang="ko-KR" dirty="0"/>
              <a:t>Python</a:t>
            </a:r>
          </a:p>
          <a:p>
            <a:pPr lvl="1"/>
            <a:r>
              <a:rPr lang="ko-KR" altLang="en-US" dirty="0"/>
              <a:t>이미 잘 </a:t>
            </a:r>
            <a:r>
              <a:rPr lang="en-US" altLang="ko-KR" dirty="0"/>
              <a:t>“</a:t>
            </a:r>
            <a:r>
              <a:rPr lang="ko-KR" altLang="en-US" dirty="0"/>
              <a:t>분산</a:t>
            </a:r>
            <a:r>
              <a:rPr lang="en-US" altLang="ko-KR" dirty="0"/>
              <a:t>”</a:t>
            </a:r>
            <a:r>
              <a:rPr lang="ko-KR" altLang="en-US" dirty="0"/>
              <a:t>된 언어</a:t>
            </a:r>
            <a:endParaRPr lang="en-US" altLang="ko-KR" dirty="0"/>
          </a:p>
          <a:p>
            <a:pPr lvl="1"/>
            <a:r>
              <a:rPr lang="ko-KR" altLang="en-US" dirty="0"/>
              <a:t>수많은 </a:t>
            </a:r>
            <a:r>
              <a:rPr lang="en-US" altLang="ko-KR" dirty="0"/>
              <a:t>package</a:t>
            </a:r>
            <a:r>
              <a:rPr lang="ko-KR" altLang="en-US" dirty="0"/>
              <a:t>들이 스스로 추가수요를 창출하고 그에 맞춰 전문적인 개발인력 </a:t>
            </a:r>
            <a:r>
              <a:rPr lang="en-US" altLang="ko-KR" dirty="0"/>
              <a:t>(big</a:t>
            </a:r>
            <a:r>
              <a:rPr lang="ko-KR" altLang="en-US" dirty="0"/>
              <a:t> </a:t>
            </a:r>
            <a:r>
              <a:rPr lang="en-US" altLang="ko-KR" dirty="0"/>
              <a:t>tech)</a:t>
            </a:r>
            <a:r>
              <a:rPr lang="ko-KR" altLang="en-US" dirty="0"/>
              <a:t>들이 갈수록 양질의 패키지를 공급</a:t>
            </a:r>
            <a:endParaRPr lang="en-US" altLang="ko-KR" dirty="0"/>
          </a:p>
          <a:p>
            <a:pPr lvl="2"/>
            <a:r>
              <a:rPr lang="en-US" altLang="ko-KR" dirty="0"/>
              <a:t>Big tech</a:t>
            </a:r>
            <a:r>
              <a:rPr lang="ko-KR" altLang="en-US" dirty="0"/>
              <a:t>의 </a:t>
            </a:r>
            <a:r>
              <a:rPr lang="en-US" altLang="ko-KR" dirty="0"/>
              <a:t>2020 R&amp;D </a:t>
            </a:r>
            <a:r>
              <a:rPr lang="ko-KR" altLang="en-US" dirty="0"/>
              <a:t>투자</a:t>
            </a:r>
            <a:r>
              <a:rPr lang="en-US" altLang="ko-KR" dirty="0"/>
              <a:t>: 160</a:t>
            </a:r>
            <a:r>
              <a:rPr lang="ko-KR" altLang="en-US" dirty="0"/>
              <a:t>조원 </a:t>
            </a:r>
            <a:r>
              <a:rPr lang="en-US" altLang="ko-KR" dirty="0"/>
              <a:t>(</a:t>
            </a:r>
            <a:r>
              <a:rPr lang="ko-KR" altLang="en-US" dirty="0"/>
              <a:t>미국 </a:t>
            </a:r>
            <a:r>
              <a:rPr lang="en-US" altLang="ko-KR" dirty="0"/>
              <a:t>public, private </a:t>
            </a:r>
            <a:r>
              <a:rPr lang="ko-KR" altLang="en-US" dirty="0"/>
              <a:t>모두 합치면 약 </a:t>
            </a:r>
            <a:r>
              <a:rPr lang="en-US" altLang="ko-KR" dirty="0"/>
              <a:t>600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요즘</a:t>
            </a:r>
            <a:r>
              <a:rPr lang="en-US" altLang="ko-KR" dirty="0"/>
              <a:t>,</a:t>
            </a:r>
            <a:r>
              <a:rPr lang="ko-KR" altLang="en-US" dirty="0"/>
              <a:t> 그리고 앞으로 최고 실력의 </a:t>
            </a:r>
            <a:r>
              <a:rPr lang="en-US" altLang="ko-KR" dirty="0"/>
              <a:t>CS</a:t>
            </a:r>
            <a:r>
              <a:rPr lang="ko-KR" altLang="en-US" dirty="0"/>
              <a:t>나 </a:t>
            </a:r>
            <a:r>
              <a:rPr lang="en-US" altLang="ko-KR" dirty="0"/>
              <a:t>stat </a:t>
            </a:r>
            <a:r>
              <a:rPr lang="ko-KR" altLang="en-US" dirty="0"/>
              <a:t>출신이 </a:t>
            </a:r>
            <a:r>
              <a:rPr lang="en-US" altLang="ko-KR" dirty="0"/>
              <a:t>Google</a:t>
            </a:r>
            <a:r>
              <a:rPr lang="ko-KR" altLang="en-US" dirty="0"/>
              <a:t>을 갈까 </a:t>
            </a:r>
            <a:r>
              <a:rPr lang="en-US" altLang="ko-KR" dirty="0"/>
              <a:t>SAS</a:t>
            </a:r>
            <a:r>
              <a:rPr lang="ko-KR" altLang="en-US" dirty="0"/>
              <a:t>를 갈까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R</a:t>
            </a:r>
          </a:p>
          <a:p>
            <a:pPr lvl="1"/>
            <a:r>
              <a:rPr lang="ko-KR" altLang="en-US" dirty="0"/>
              <a:t>통계에 집중투자</a:t>
            </a:r>
            <a:endParaRPr lang="en-US" altLang="ko-KR" dirty="0"/>
          </a:p>
          <a:p>
            <a:pPr lvl="1"/>
            <a:r>
              <a:rPr lang="en-US" altLang="ko-KR" dirty="0"/>
              <a:t>State-of-the-art (academic) </a:t>
            </a:r>
            <a:r>
              <a:rPr lang="ko-KR" altLang="en-US" dirty="0"/>
              <a:t>통계기법은 </a:t>
            </a:r>
            <a:r>
              <a:rPr lang="en-US" altLang="ko-KR" dirty="0"/>
              <a:t>R</a:t>
            </a:r>
            <a:r>
              <a:rPr lang="ko-KR" altLang="en-US" dirty="0"/>
              <a:t>을 통해서 많이 나옴</a:t>
            </a:r>
            <a:r>
              <a:rPr lang="en-US" altLang="ko-KR" dirty="0"/>
              <a:t> (</a:t>
            </a:r>
            <a:r>
              <a:rPr lang="ko-KR" altLang="en-US" dirty="0"/>
              <a:t>단</a:t>
            </a:r>
            <a:r>
              <a:rPr lang="en-US" altLang="ko-KR" dirty="0"/>
              <a:t>, AI</a:t>
            </a:r>
            <a:r>
              <a:rPr lang="ko-KR" altLang="en-US" dirty="0"/>
              <a:t>기술은 모두 </a:t>
            </a:r>
            <a:r>
              <a:rPr lang="en-US" altLang="ko-KR" dirty="0"/>
              <a:t>python)</a:t>
            </a:r>
          </a:p>
          <a:p>
            <a:pPr lvl="2"/>
            <a:r>
              <a:rPr lang="ko-KR" altLang="en-US" dirty="0"/>
              <a:t>기존의 최고 실력 통계학자이나 </a:t>
            </a:r>
            <a:r>
              <a:rPr lang="en-US" altLang="ko-KR" dirty="0"/>
              <a:t>econometrician</a:t>
            </a:r>
            <a:r>
              <a:rPr lang="ko-KR" altLang="en-US" dirty="0"/>
              <a:t>들은 주로 </a:t>
            </a:r>
            <a:r>
              <a:rPr lang="en-US" altLang="ko-KR" dirty="0"/>
              <a:t>R</a:t>
            </a:r>
            <a:r>
              <a:rPr lang="ko-KR" altLang="en-US" dirty="0"/>
              <a:t>로 코드를 작성하여 소통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에 집중투자는 위험</a:t>
            </a:r>
            <a:r>
              <a:rPr lang="en-US" altLang="ko-KR" dirty="0"/>
              <a:t>. Python 80%, R 20%</a:t>
            </a:r>
            <a:r>
              <a:rPr lang="ko-KR" altLang="en-US" dirty="0"/>
              <a:t> 정도로 투자하는 것이 </a:t>
            </a:r>
            <a:r>
              <a:rPr lang="ko-KR" altLang="en-US" dirty="0" err="1"/>
              <a:t>바람직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b="1" dirty="0"/>
              <a:t>통계 패키지</a:t>
            </a:r>
            <a:r>
              <a:rPr lang="ko-KR" altLang="en-US" dirty="0"/>
              <a:t>는 </a:t>
            </a:r>
            <a:r>
              <a:rPr lang="ko-KR" altLang="en-US" b="1" i="1" dirty="0"/>
              <a:t>아직까지는</a:t>
            </a:r>
            <a:r>
              <a:rPr lang="ko-KR" altLang="en-US" dirty="0"/>
              <a:t> 의문의 여지없이 </a:t>
            </a:r>
            <a:r>
              <a:rPr lang="en-US" altLang="ko-KR" b="1" dirty="0"/>
              <a:t>R</a:t>
            </a:r>
            <a:r>
              <a:rPr lang="ko-KR" altLang="en-US" b="1" dirty="0"/>
              <a:t>에 더 잘 구현</a:t>
            </a:r>
            <a:r>
              <a:rPr lang="ko-KR" altLang="en-US" dirty="0"/>
              <a:t>되어 있으니</a:t>
            </a:r>
            <a:r>
              <a:rPr lang="en-US" altLang="ko-KR" dirty="0"/>
              <a:t>, R</a:t>
            </a:r>
            <a:r>
              <a:rPr lang="ko-KR" altLang="en-US" dirty="0"/>
              <a:t>을 벤치마크 삼아서 공부하고 실무적으로 </a:t>
            </a:r>
            <a:r>
              <a:rPr lang="en-US" altLang="ko-KR" dirty="0"/>
              <a:t>python</a:t>
            </a:r>
            <a:r>
              <a:rPr lang="ko-KR" altLang="en-US" dirty="0"/>
              <a:t>에서 해당 기능을 어떻게 구현할지 고민하면 제일 이상적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54EFB-9C61-406E-BB84-BAE656BD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87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32C9C-66B2-4170-981A-AC92AD6A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프로그래밍을 위한 유용한 사이트들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469EE-7F29-481B-925B-DE9BEC662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>
            <a:normAutofit/>
          </a:bodyPr>
          <a:lstStyle/>
          <a:p>
            <a:r>
              <a:rPr lang="en-US" altLang="ko-KR" dirty="0"/>
              <a:t>R Foundation</a:t>
            </a:r>
          </a:p>
          <a:p>
            <a:pPr lvl="1"/>
            <a:r>
              <a:rPr lang="en-US" altLang="ko-KR" dirty="0"/>
              <a:t>http://www.r-project.org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에 관한 여러 정보들</a:t>
            </a:r>
          </a:p>
          <a:p>
            <a:r>
              <a:rPr lang="en-US" altLang="ko-KR" dirty="0"/>
              <a:t>CRAN (The Comprehensive R Archive Network)</a:t>
            </a:r>
          </a:p>
          <a:p>
            <a:pPr lvl="1"/>
            <a:r>
              <a:rPr lang="en-US" altLang="ko-KR" dirty="0"/>
              <a:t>http://cran.r-project.org</a:t>
            </a:r>
          </a:p>
          <a:p>
            <a:pPr lvl="1"/>
            <a:r>
              <a:rPr lang="ko-KR" altLang="en-US" dirty="0"/>
              <a:t>패키지</a:t>
            </a:r>
            <a:r>
              <a:rPr lang="en-US" altLang="ko-KR" dirty="0"/>
              <a:t>(Packages)</a:t>
            </a:r>
            <a:r>
              <a:rPr lang="ko-KR" altLang="en-US" dirty="0"/>
              <a:t>들 및 자료 다운로드</a:t>
            </a:r>
          </a:p>
          <a:p>
            <a:r>
              <a:rPr lang="en-US" altLang="ko-KR" dirty="0"/>
              <a:t>GitHub</a:t>
            </a:r>
          </a:p>
          <a:p>
            <a:pPr lvl="1"/>
            <a:r>
              <a:rPr lang="en-US" altLang="ko-KR" dirty="0"/>
              <a:t>https://github.com/</a:t>
            </a:r>
          </a:p>
          <a:p>
            <a:pPr lvl="1"/>
            <a:r>
              <a:rPr lang="ko-KR" altLang="en-US" dirty="0"/>
              <a:t>수많은 오픈소스 패키지들</a:t>
            </a:r>
            <a:endParaRPr lang="en-US" altLang="ko-KR" dirty="0"/>
          </a:p>
          <a:p>
            <a:r>
              <a:rPr lang="en-US" altLang="ko-KR" dirty="0"/>
              <a:t>Google</a:t>
            </a:r>
          </a:p>
          <a:p>
            <a:pPr lvl="1"/>
            <a:r>
              <a:rPr lang="en-US" altLang="ko-KR" dirty="0" err="1"/>
              <a:t>Stackoverflow</a:t>
            </a:r>
            <a:r>
              <a:rPr lang="en-US" altLang="ko-KR" dirty="0"/>
              <a:t> or blogs...</a:t>
            </a:r>
          </a:p>
          <a:p>
            <a:pPr lvl="1"/>
            <a:r>
              <a:rPr lang="en-US" altLang="ko-KR" dirty="0"/>
              <a:t>Google, google, google, …. (</a:t>
            </a:r>
            <a:r>
              <a:rPr lang="ko-KR" altLang="en-US" dirty="0"/>
              <a:t>코딩은 구글링의 연속이다</a:t>
            </a:r>
            <a:r>
              <a:rPr lang="en-US" altLang="ko-KR" dirty="0"/>
              <a:t>!!)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4F7F03-6A6B-48D6-81B5-55EECC69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Picture 8" descr="JustSolve (Pty) Ltd. - It&amp;#39;s not much, but it&amp;#39;s honest work. Do you know  this developer? Is it you? 😂 Meme credit: @meme.pitcher #softwaredeveloper  #stackoverflow #justjoking #justmemes #memes #funny #programmerhumor #code  #itjokes #">
            <a:extLst>
              <a:ext uri="{FF2B5EF4-FFF2-40B4-BE49-F238E27FC236}">
                <a16:creationId xmlns:a16="http://schemas.microsoft.com/office/drawing/2014/main" id="{6DC48506-0942-40CA-A62B-4EF3237B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553788"/>
            <a:ext cx="3776059" cy="30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32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C3B211-CCF6-4B3A-A23C-3A0A2EBA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통계분석과 </a:t>
            </a:r>
            <a:r>
              <a:rPr lang="en-US" altLang="ko-KR" dirty="0"/>
              <a:t>R </a:t>
            </a:r>
            <a:r>
              <a:rPr lang="ko-KR" altLang="en-US" dirty="0"/>
              <a:t>프로그래밍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B151E8-15A0-4D3C-819D-DACA57572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9D00B-FDC0-41F8-A211-CE58F376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3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508CBA7-C715-4643-A577-CF35B461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</a:t>
            </a:r>
            <a:r>
              <a:rPr lang="ko-KR" altLang="en-US" dirty="0"/>
              <a:t> 설치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0C30130-902E-45D1-A763-E556387C6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3F474C-80FC-4B07-B0E8-FA33C425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1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9B1BC-6C26-4FFE-8A60-24E82C6E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F7E4D-2195-4871-AB39-CDAD30EB2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http://www.r-project.org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512FE-8B2F-4D1D-88DE-9622B6A0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C431FC-5D36-47C3-86E5-BD0F92FE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2066926"/>
            <a:ext cx="8486775" cy="4419600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E06E51F-F4A9-41B6-96B5-C8B950B7D58A}"/>
              </a:ext>
            </a:extLst>
          </p:cNvPr>
          <p:cNvSpPr/>
          <p:nvPr/>
        </p:nvSpPr>
        <p:spPr>
          <a:xfrm>
            <a:off x="2114250" y="3429000"/>
            <a:ext cx="1005868" cy="513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09D10-7D2D-4E8B-A218-6C55268D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CC17F-4DE5-41E7-971B-EACA2EF7E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CRAN Mirror </a:t>
            </a:r>
            <a:r>
              <a:rPr lang="ko-KR" altLang="en-US" dirty="0"/>
              <a:t>고르기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379D1-02C0-42EC-8321-92CB89D6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AF91DB-4465-47A1-985A-F8505CFB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16726"/>
            <a:ext cx="9648825" cy="3960237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7D167CC6-1331-40CA-A645-51BFC8371536}"/>
              </a:ext>
            </a:extLst>
          </p:cNvPr>
          <p:cNvSpPr/>
          <p:nvPr/>
        </p:nvSpPr>
        <p:spPr>
          <a:xfrm>
            <a:off x="1790700" y="3240881"/>
            <a:ext cx="9772650" cy="812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2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979BA-531B-4932-8EDC-2258D16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84493-2C7F-48E5-8C4F-03E13B65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자신에게 맞는 운영체제 선택하여 설치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5D259-EA5A-44F2-AA04-FC26188C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45E25-1976-42F2-9351-18DE3C96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97" y="1946185"/>
            <a:ext cx="8532405" cy="4410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BD513D-18E3-45B7-AE3D-79061986C120}"/>
              </a:ext>
            </a:extLst>
          </p:cNvPr>
          <p:cNvSpPr/>
          <p:nvPr/>
        </p:nvSpPr>
        <p:spPr>
          <a:xfrm>
            <a:off x="1981200" y="2726532"/>
            <a:ext cx="3200400" cy="483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3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6ED6E-0FEF-4D07-88C7-505B370E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  <a:r>
              <a:rPr lang="en-US" altLang="ko-KR" dirty="0"/>
              <a:t>: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D40BA-BA55-4417-A964-106A3E11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CDFC85-0333-4137-9F50-0DE3F726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C2CC0016-3567-42A4-8F52-1D08B084E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860"/>
            <a:ext cx="10515600" cy="2456255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B546DE39-50D5-4E2C-96EF-001D5B52BA38}"/>
              </a:ext>
            </a:extLst>
          </p:cNvPr>
          <p:cNvSpPr/>
          <p:nvPr/>
        </p:nvSpPr>
        <p:spPr>
          <a:xfrm>
            <a:off x="6096000" y="3200400"/>
            <a:ext cx="16383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4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B0AA317D-8EE7-484A-BF68-E2353BC8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825" y="1497013"/>
            <a:ext cx="7444350" cy="46799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CBC820-D39F-4AAF-9BE5-CE1084FB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  <a:r>
              <a:rPr lang="en-US" altLang="ko-KR" dirty="0"/>
              <a:t>: Windows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48362-3CEC-4382-AE0F-1CFDB013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76FDAB7-D96B-45CD-AAF5-B097BAD9FFB8}"/>
              </a:ext>
            </a:extLst>
          </p:cNvPr>
          <p:cNvSpPr/>
          <p:nvPr/>
        </p:nvSpPr>
        <p:spPr>
          <a:xfrm>
            <a:off x="2457450" y="1819275"/>
            <a:ext cx="3638550" cy="676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34FEE-9DEE-4F13-86AA-1F2FC5AC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</a:t>
            </a:r>
            <a:r>
              <a:rPr lang="en-US" altLang="ko-KR" dirty="0"/>
              <a:t>: macOS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7A52-F21D-47E7-B4CC-9FC3FC5E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5B41CD1E-8CFD-4A80-8B24-327D8E006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010" y="1497013"/>
            <a:ext cx="6981979" cy="467995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A510981C-1804-4B10-81B9-A1B7AADA3C11}"/>
              </a:ext>
            </a:extLst>
          </p:cNvPr>
          <p:cNvSpPr/>
          <p:nvPr/>
        </p:nvSpPr>
        <p:spPr>
          <a:xfrm>
            <a:off x="2605010" y="3924301"/>
            <a:ext cx="1900315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856D2-DBE1-4455-A420-F20D0594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5D2FE-0CB2-4DF9-BF70-7F89A5970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9CFE7-2822-438F-8700-C108E314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F0728C-1468-44DE-A726-DDF36BF05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08" y="2151574"/>
            <a:ext cx="2871188" cy="2267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CBB52C-6633-4DCF-BAA5-95331C92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89" y="2155635"/>
            <a:ext cx="2871188" cy="2283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D23621-DAD4-44AC-A7D0-21CFDE47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813" y="2151574"/>
            <a:ext cx="2848707" cy="22679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36A85B-0387-4AED-8F40-F56962CE4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02" y="4583051"/>
            <a:ext cx="2871188" cy="2249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929133-950F-4DCE-82FC-E87BD4AA9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1" y="4583052"/>
            <a:ext cx="2833538" cy="2249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E5067-9A4B-42AB-8E59-1683E29BD4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4" t="15246" r="76963"/>
          <a:stretch/>
        </p:blipFill>
        <p:spPr>
          <a:xfrm>
            <a:off x="2990849" y="609600"/>
            <a:ext cx="950929" cy="5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29832-9CC5-4475-80FE-5E104755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실행화면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0BB2C-1241-4CA5-AA6C-CA2417E4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A8B1DB-65CC-40BF-A111-E606B774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시작버튼</a:t>
            </a:r>
            <a:endParaRPr lang="en-US" altLang="ko-KR" dirty="0"/>
          </a:p>
          <a:p>
            <a:r>
              <a:rPr lang="en-US" altLang="ko-KR" dirty="0"/>
              <a:t>R</a:t>
            </a:r>
          </a:p>
          <a:p>
            <a:pPr lvl="1"/>
            <a:r>
              <a:rPr lang="en-US" altLang="ko-KR" dirty="0"/>
              <a:t>32-bit: faster, lower RAM </a:t>
            </a:r>
            <a:r>
              <a:rPr lang="en-US" altLang="ko-KR" dirty="0" err="1"/>
              <a:t>upto</a:t>
            </a:r>
            <a:r>
              <a:rPr lang="en-US" altLang="ko-KR" dirty="0"/>
              <a:t> 3GB</a:t>
            </a:r>
          </a:p>
          <a:p>
            <a:pPr lvl="1"/>
            <a:r>
              <a:rPr lang="en-US" altLang="ko-KR" b="1" dirty="0"/>
              <a:t>64-bit: no limited RAM: (Big Data)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D53144F3-F216-4F3E-BFF4-D85EFD60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02" y="1410303"/>
            <a:ext cx="2204369" cy="1765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3BC860-45B5-47D5-A1B3-537D4C1B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19" y="3429000"/>
            <a:ext cx="4119563" cy="33460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294B38-4CA8-4387-8CD0-05B86DA0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87" y="3358279"/>
            <a:ext cx="4214813" cy="34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6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19A38D6-7709-4E00-AE58-590557E6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R </a:t>
            </a:r>
            <a:r>
              <a:rPr lang="ko-KR" altLang="en-US" dirty="0"/>
              <a:t>코딩 기초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041115-6928-48FB-97CE-5CDB0ECF8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D2F154-7F2E-4622-93BB-C4C3531C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0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7225-2349-4133-B163-A457FA4D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통계분석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50C35-8EEF-4809-A208-D67B7644D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여러분이 펀드매니저라면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Asset allocation!</a:t>
            </a:r>
          </a:p>
          <a:p>
            <a:pPr lvl="2"/>
            <a:r>
              <a:rPr lang="ko-KR" altLang="en-US" dirty="0"/>
              <a:t>연초에 </a:t>
            </a:r>
            <a:r>
              <a:rPr lang="en-US" altLang="ko-KR" dirty="0"/>
              <a:t>strategic asset allocation</a:t>
            </a:r>
          </a:p>
          <a:p>
            <a:pPr lvl="3"/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ko-KR" altLang="en-US" dirty="0"/>
              <a:t>채권</a:t>
            </a:r>
            <a:r>
              <a:rPr lang="en-US" altLang="ko-KR" dirty="0"/>
              <a:t>, </a:t>
            </a:r>
            <a:r>
              <a:rPr lang="ko-KR" altLang="en-US" dirty="0" err="1"/>
              <a:t>크레딧</a:t>
            </a:r>
            <a:r>
              <a:rPr lang="en-US" altLang="ko-KR" dirty="0"/>
              <a:t>, </a:t>
            </a:r>
            <a:r>
              <a:rPr lang="ko-KR" altLang="en-US" dirty="0"/>
              <a:t>통화</a:t>
            </a:r>
            <a:r>
              <a:rPr lang="en-US" altLang="ko-KR" dirty="0"/>
              <a:t>, </a:t>
            </a:r>
            <a:r>
              <a:rPr lang="ko-KR" altLang="en-US" dirty="0"/>
              <a:t>원자재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ko-KR" altLang="en-US" dirty="0"/>
              <a:t>그리고 가상화폐</a:t>
            </a:r>
            <a:r>
              <a:rPr lang="en-US" altLang="ko-KR" dirty="0"/>
              <a:t>)</a:t>
            </a:r>
            <a:r>
              <a:rPr lang="ko-KR" altLang="en-US" dirty="0"/>
              <a:t>에 어떻게 자산을 배분할 것인가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연중에 </a:t>
            </a:r>
            <a:r>
              <a:rPr lang="en-US" altLang="ko-KR" dirty="0"/>
              <a:t>tactical asset allocation</a:t>
            </a:r>
          </a:p>
          <a:p>
            <a:pPr lvl="3"/>
            <a:r>
              <a:rPr lang="ko-KR" altLang="en-US" dirty="0"/>
              <a:t>거시적 여건과 시장상황에 따라서 포트폴리오를 적극적으로 관리</a:t>
            </a:r>
            <a:endParaRPr lang="en-US" altLang="ko-KR" dirty="0"/>
          </a:p>
          <a:p>
            <a:pPr lvl="2"/>
            <a:r>
              <a:rPr lang="ko-KR" altLang="en-US" dirty="0"/>
              <a:t>연말에 성과평가</a:t>
            </a:r>
            <a:endParaRPr lang="en-US" altLang="ko-KR" dirty="0"/>
          </a:p>
          <a:p>
            <a:pPr lvl="1"/>
            <a:r>
              <a:rPr lang="ko-KR" altLang="en-US" dirty="0"/>
              <a:t>그렇다면 이런 흐름으로 실제 운용하려면 무엇이 필요하죠</a:t>
            </a:r>
            <a:r>
              <a:rPr lang="en-US" altLang="ko-KR" dirty="0"/>
              <a:t>?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CFA5C-02BB-4583-95ED-9392986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C736595-DFED-44D7-B2CB-9103C8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B62EB8-9DB5-446F-93CC-8FB690E3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489"/>
            <a:ext cx="10515600" cy="371099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BE40AF-228A-40BF-847E-C8D841AE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1B816-4FB3-4705-9DD6-2B19233EB423}"/>
              </a:ext>
            </a:extLst>
          </p:cNvPr>
          <p:cNvSpPr txBox="1"/>
          <p:nvPr/>
        </p:nvSpPr>
        <p:spPr>
          <a:xfrm>
            <a:off x="3952875" y="47434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콘솔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23605-0A46-41B3-9443-F788CB308F28}"/>
              </a:ext>
            </a:extLst>
          </p:cNvPr>
          <p:cNvSpPr txBox="1"/>
          <p:nvPr/>
        </p:nvSpPr>
        <p:spPr>
          <a:xfrm>
            <a:off x="7739062" y="4743450"/>
            <a:ext cx="201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코드</a:t>
            </a:r>
            <a:r>
              <a:rPr lang="en-US" altLang="ko-KR" b="1" dirty="0">
                <a:solidFill>
                  <a:srgbClr val="FF0000"/>
                </a:solidFill>
              </a:rPr>
              <a:t>=</a:t>
            </a:r>
            <a:r>
              <a:rPr lang="ko-KR" altLang="en-US" b="1" dirty="0">
                <a:solidFill>
                  <a:srgbClr val="FF0000"/>
                </a:solidFill>
              </a:rPr>
              <a:t>스크립트</a:t>
            </a:r>
          </a:p>
        </p:txBody>
      </p:sp>
    </p:spTree>
    <p:extLst>
      <p:ext uri="{BB962C8B-B14F-4D97-AF65-F5344CB8AC3E}">
        <p14:creationId xmlns:p14="http://schemas.microsoft.com/office/powerpoint/2010/main" val="354016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658EC-B5B2-4054-A898-B1869A55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5EDE24-D517-455D-8092-0E67FCC8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콘솔</a:t>
            </a:r>
            <a:endParaRPr lang="en-US" altLang="ko-KR" dirty="0"/>
          </a:p>
          <a:p>
            <a:pPr lvl="1"/>
            <a:r>
              <a:rPr lang="ko-KR" altLang="en-US" dirty="0"/>
              <a:t>입력을 기다리는 </a:t>
            </a:r>
            <a:r>
              <a:rPr lang="en-US" altLang="ko-KR" dirty="0"/>
              <a:t>prompt</a:t>
            </a:r>
          </a:p>
          <a:p>
            <a:pPr lvl="1"/>
            <a:r>
              <a:rPr lang="ko-KR" altLang="en-US" dirty="0"/>
              <a:t>코드를 복사에서 붙여넣기 하면 </a:t>
            </a:r>
            <a:r>
              <a:rPr lang="en-US" altLang="ko-KR" dirty="0"/>
              <a:t>line-by-line </a:t>
            </a:r>
            <a:r>
              <a:rPr lang="ko-KR" altLang="en-US" dirty="0"/>
              <a:t>으로 실행됨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1] </a:t>
            </a:r>
            <a:r>
              <a:rPr lang="ko-KR" altLang="en-US" dirty="0" err="1"/>
              <a:t>콘솔창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출력 해보기</a:t>
            </a:r>
            <a:endParaRPr lang="en-US" altLang="ko-KR" dirty="0"/>
          </a:p>
          <a:p>
            <a:pPr lvl="2"/>
            <a:r>
              <a:rPr lang="en-US" altLang="ko-KR" dirty="0"/>
              <a:t>print(1)</a:t>
            </a:r>
          </a:p>
          <a:p>
            <a:pPr lvl="1"/>
            <a:r>
              <a:rPr lang="en-US" altLang="ko-KR" b="1" dirty="0"/>
              <a:t>“Lecture Note R </a:t>
            </a:r>
            <a:r>
              <a:rPr lang="en-US" altLang="ko-KR" b="1" dirty="0" err="1"/>
              <a:t>Code.R</a:t>
            </a:r>
            <a:r>
              <a:rPr lang="en-US" altLang="ko-KR" b="1" dirty="0"/>
              <a:t>”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b="1" dirty="0"/>
              <a:t>“#Example</a:t>
            </a:r>
            <a:r>
              <a:rPr lang="ko-KR" altLang="en-US" b="1" dirty="0"/>
              <a:t> </a:t>
            </a:r>
            <a:r>
              <a:rPr lang="en-US" altLang="ko-KR" b="1" dirty="0"/>
              <a:t>1”</a:t>
            </a:r>
            <a:r>
              <a:rPr lang="en-US" altLang="ko-KR" dirty="0"/>
              <a:t> </a:t>
            </a:r>
            <a:r>
              <a:rPr lang="ko-KR" altLang="en-US" dirty="0"/>
              <a:t>의 코드 복사해서 붙여넣기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D6A90-CD43-4A15-8F27-34B97F68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E433C-7245-4430-B400-BF8181E0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3" y="4502413"/>
            <a:ext cx="3468093" cy="23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D30D6C6-C8A3-47A7-A9E1-8CA00B55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DB73D78-385A-4EB4-A0DC-02EF21FEFF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새 스크립트</a:t>
            </a:r>
            <a:endParaRPr lang="en-US" altLang="ko-KR" dirty="0"/>
          </a:p>
          <a:p>
            <a:pPr lvl="1"/>
            <a:r>
              <a:rPr lang="ko-KR" altLang="en-US" b="1" dirty="0"/>
              <a:t>스크립트</a:t>
            </a:r>
            <a:r>
              <a:rPr lang="en-US" altLang="ko-KR" b="1" dirty="0"/>
              <a:t>=</a:t>
            </a:r>
            <a:r>
              <a:rPr lang="ko-KR" altLang="en-US" b="1" dirty="0"/>
              <a:t>코드</a:t>
            </a:r>
            <a:endParaRPr lang="en-US" altLang="ko-KR" b="1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코드를 작성</a:t>
            </a:r>
            <a:endParaRPr lang="en-US" altLang="ko-KR" dirty="0"/>
          </a:p>
          <a:p>
            <a:pPr lvl="1"/>
            <a:r>
              <a:rPr lang="ko-KR" altLang="en-US" dirty="0"/>
              <a:t>코드 작성 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 열기</a:t>
            </a:r>
            <a:endParaRPr lang="en-US" altLang="ko-KR" dirty="0"/>
          </a:p>
          <a:p>
            <a:pPr lvl="1"/>
            <a:r>
              <a:rPr lang="ko-KR" altLang="en-US" dirty="0"/>
              <a:t>기존의 작성되었던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스크립트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94EAB-F63C-42B5-BD79-E376C283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3DDCDB5-3AA6-4307-8388-FF5410870E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241"/>
            <a:ext cx="5181600" cy="4211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4C63E2-841B-4D30-9F36-5FB6DD04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475" y="252884"/>
            <a:ext cx="3333526" cy="2299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1EB686-548A-4103-8F49-9E5F53570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296" y="2818244"/>
            <a:ext cx="3317704" cy="22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2F486-5BED-4819-9E13-19143FA9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177D06-3C94-4C30-B12F-B7B635D0F9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코드를 소스</a:t>
            </a:r>
            <a:r>
              <a:rPr lang="en-US" altLang="ko-KR" dirty="0"/>
              <a:t>....</a:t>
            </a:r>
          </a:p>
          <a:p>
            <a:pPr lvl="1"/>
            <a:r>
              <a:rPr lang="ko-KR" altLang="en-US" dirty="0"/>
              <a:t>기존의 작성되었던 코드에 있는 정보를 </a:t>
            </a:r>
            <a:r>
              <a:rPr lang="ko-KR" altLang="en-US" dirty="0" err="1"/>
              <a:t>읽어옴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source </a:t>
            </a:r>
            <a:r>
              <a:rPr lang="ko-KR" altLang="en-US" dirty="0"/>
              <a:t>도 함수임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E0DDA-2050-4748-AC4E-AB433440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6D3BC9EB-10BD-4128-A499-278974210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241"/>
            <a:ext cx="5181600" cy="42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6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12D3057-0B21-4AF3-A232-280C570C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C9254CA-5C22-4008-A600-E5291304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코드를 소스</a:t>
            </a:r>
            <a:r>
              <a:rPr lang="en-US" altLang="ko-KR" dirty="0"/>
              <a:t>....</a:t>
            </a:r>
          </a:p>
          <a:p>
            <a:pPr lvl="1"/>
            <a:r>
              <a:rPr lang="ko-KR" altLang="en-US" dirty="0"/>
              <a:t>기존의 작성되었던 코드에 있는 정보를 </a:t>
            </a:r>
            <a:r>
              <a:rPr lang="ko-KR" altLang="en-US" dirty="0" err="1"/>
              <a:t>읽어옴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source </a:t>
            </a:r>
            <a:r>
              <a:rPr lang="ko-KR" altLang="en-US" dirty="0"/>
              <a:t>도 함수임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F2CD06-30A2-4C19-9684-AAFBCDE1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BDDC3C-952E-4B8F-8C02-66F44886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261"/>
            <a:ext cx="12192000" cy="450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B22AE-C325-4619-A0FC-C9F1593F13D8}"/>
              </a:ext>
            </a:extLst>
          </p:cNvPr>
          <p:cNvSpPr txBox="1"/>
          <p:nvPr/>
        </p:nvSpPr>
        <p:spPr>
          <a:xfrm>
            <a:off x="1981199" y="5020948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a</a:t>
            </a:r>
            <a:r>
              <a:rPr lang="ko-KR" altLang="en-US" dirty="0"/>
              <a:t>를 정의한 적이 없어서 에러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5B53D-7DB2-4AD3-B7FF-65466556E7B2}"/>
              </a:ext>
            </a:extLst>
          </p:cNvPr>
          <p:cNvSpPr txBox="1"/>
          <p:nvPr/>
        </p:nvSpPr>
        <p:spPr>
          <a:xfrm>
            <a:off x="1981199" y="5623806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코드를 </a:t>
            </a:r>
            <a:r>
              <a:rPr lang="ko-KR" altLang="en-US" dirty="0" err="1"/>
              <a:t>소스함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F58E0-E6EA-4325-9884-38F5873544C5}"/>
              </a:ext>
            </a:extLst>
          </p:cNvPr>
          <p:cNvSpPr txBox="1"/>
          <p:nvPr/>
        </p:nvSpPr>
        <p:spPr>
          <a:xfrm>
            <a:off x="1981199" y="6176724"/>
            <a:ext cx="39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코드에 있는 </a:t>
            </a:r>
            <a:r>
              <a:rPr lang="en-US" altLang="ko-KR" dirty="0"/>
              <a:t>print</a:t>
            </a:r>
            <a:r>
              <a:rPr lang="ko-KR" altLang="en-US" dirty="0"/>
              <a:t>가 실행</a:t>
            </a:r>
            <a:r>
              <a:rPr lang="en-US" altLang="ko-KR" dirty="0"/>
              <a:t>, a</a:t>
            </a:r>
            <a:r>
              <a:rPr lang="ko-KR" altLang="en-US" dirty="0"/>
              <a:t>도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38C6B-9613-4261-A6BE-665418A64B35}"/>
              </a:ext>
            </a:extLst>
          </p:cNvPr>
          <p:cNvSpPr txBox="1"/>
          <p:nvPr/>
        </p:nvSpPr>
        <p:spPr>
          <a:xfrm>
            <a:off x="6810375" y="4029075"/>
            <a:ext cx="3876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</a:t>
            </a:r>
            <a:r>
              <a:rPr lang="ko-KR" altLang="en-US" dirty="0"/>
              <a:t> 코딩의 과정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1) </a:t>
            </a:r>
            <a:r>
              <a:rPr lang="ko-KR" altLang="en-US" dirty="0"/>
              <a:t>코드 작성 및 저장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2) </a:t>
            </a:r>
            <a:r>
              <a:rPr lang="ko-KR" altLang="en-US" dirty="0"/>
              <a:t>콘솔을 통해 코드를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060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43BC8-9552-442A-B2DB-6E167CAF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CE4B1-7637-4930-B9DD-C26FB5CB16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콘솔</a:t>
            </a:r>
            <a:r>
              <a:rPr lang="en-US" altLang="ko-KR" dirty="0"/>
              <a:t> </a:t>
            </a:r>
            <a:r>
              <a:rPr lang="ko-KR" altLang="en-US" dirty="0"/>
              <a:t>창을 활용하여 직접 코딩도 가능</a:t>
            </a:r>
            <a:endParaRPr lang="en-US" altLang="ko-KR" dirty="0"/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 가 없어서 에러</a:t>
            </a:r>
            <a:endParaRPr lang="en-US" altLang="ko-KR" dirty="0"/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대입</a:t>
            </a:r>
            <a:endParaRPr lang="en-US" altLang="ko-KR" dirty="0"/>
          </a:p>
          <a:p>
            <a:pPr lvl="2"/>
            <a:r>
              <a:rPr lang="en-US" altLang="ko-KR" dirty="0"/>
              <a:t>b&lt;-1</a:t>
            </a:r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를 출력하면 </a:t>
            </a:r>
            <a:r>
              <a:rPr lang="en-US" altLang="ko-KR" dirty="0"/>
              <a:t>1</a:t>
            </a:r>
            <a:r>
              <a:rPr lang="ko-KR" altLang="en-US" dirty="0"/>
              <a:t>이 나옴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Console </a:t>
            </a:r>
            <a:r>
              <a:rPr lang="ko-KR" altLang="en-US" dirty="0"/>
              <a:t>창의 활용</a:t>
            </a:r>
            <a:endParaRPr lang="en-US" altLang="ko-KR" dirty="0"/>
          </a:p>
          <a:p>
            <a:pPr lvl="1"/>
            <a:r>
              <a:rPr lang="ko-KR" altLang="en-US" dirty="0"/>
              <a:t>코드의 결과물을 확인</a:t>
            </a:r>
            <a:endParaRPr lang="en-US" altLang="ko-KR" dirty="0"/>
          </a:p>
          <a:p>
            <a:pPr lvl="1"/>
            <a:r>
              <a:rPr lang="ko-KR" altLang="en-US" dirty="0"/>
              <a:t>절대로 콘솔 창에 직접 장문의 코딩은 하지 말기</a:t>
            </a:r>
            <a:endParaRPr lang="en-US" altLang="ko-KR" dirty="0"/>
          </a:p>
          <a:p>
            <a:pPr lvl="2"/>
            <a:r>
              <a:rPr lang="ko-KR" altLang="en-US" dirty="0"/>
              <a:t>저장과 코드 관리가 어려움</a:t>
            </a:r>
            <a:endParaRPr lang="en-US" altLang="ko-KR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코드로 작업 관리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C6297-E42F-4ECC-ACB6-13549CD0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129EAB5-CF55-4C4B-8A26-458483FFA3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543"/>
            <a:ext cx="5181600" cy="35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B5E0D-39A7-4223-A9A3-0A263936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프로그램의 용어와 구조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272D-A091-4979-BCCE-6025EDD8E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7600"/>
            <a:ext cx="5181600" cy="46800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2] </a:t>
            </a:r>
            <a:r>
              <a:rPr lang="ko-KR" altLang="en-US" dirty="0"/>
              <a:t>코드 작성 후 저장</a:t>
            </a:r>
            <a:endParaRPr lang="en-US" altLang="ko-KR" dirty="0"/>
          </a:p>
          <a:p>
            <a:pPr lvl="1"/>
            <a:r>
              <a:rPr lang="en-US" altLang="ko-KR" dirty="0"/>
              <a:t>“Code 1.R” </a:t>
            </a:r>
            <a:r>
              <a:rPr lang="ko-KR" altLang="en-US" dirty="0"/>
              <a:t>이란 이름으로 해당 내용을 타이핑 후 저장</a:t>
            </a:r>
            <a:r>
              <a:rPr lang="en-US" altLang="ko-KR" dirty="0"/>
              <a:t>. </a:t>
            </a:r>
            <a:r>
              <a:rPr lang="ko-KR" altLang="en-US" dirty="0"/>
              <a:t>확장자는 자동으로 지정됨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print(1)</a:t>
            </a:r>
          </a:p>
          <a:p>
            <a:pPr lvl="2"/>
            <a:r>
              <a:rPr lang="en-US" altLang="ko-KR" dirty="0"/>
              <a:t>print(2)</a:t>
            </a:r>
          </a:p>
          <a:p>
            <a:pPr lvl="2"/>
            <a:r>
              <a:rPr lang="en-US" altLang="ko-KR" dirty="0"/>
              <a:t>a&lt;-1+1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3] </a:t>
            </a:r>
            <a:r>
              <a:rPr lang="ko-KR" altLang="en-US" dirty="0"/>
              <a:t>코드 불러오기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을 닫고 다시 실행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콘솔에서 </a:t>
            </a:r>
            <a:r>
              <a:rPr lang="en-US" altLang="ko-KR" dirty="0"/>
              <a:t>a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/>
              <a:t>“Code</a:t>
            </a:r>
            <a:r>
              <a:rPr lang="ko-KR" altLang="en-US" dirty="0"/>
              <a:t> </a:t>
            </a:r>
            <a:r>
              <a:rPr lang="en-US" altLang="ko-KR" dirty="0"/>
              <a:t>1.R”</a:t>
            </a:r>
            <a:r>
              <a:rPr lang="ko-KR" altLang="en-US" dirty="0"/>
              <a:t> 불러오기</a:t>
            </a:r>
          </a:p>
          <a:p>
            <a:pPr lvl="1"/>
            <a:r>
              <a:rPr lang="ko-KR" altLang="en-US" dirty="0"/>
              <a:t>콘솔에서 </a:t>
            </a:r>
            <a:r>
              <a:rPr lang="en-US" altLang="ko-KR" dirty="0"/>
              <a:t>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A2EF14-4C80-4F8D-A76B-C1D7D65BF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7600"/>
            <a:ext cx="5181600" cy="53604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4] </a:t>
            </a:r>
            <a:r>
              <a:rPr lang="ko-KR" altLang="en-US" dirty="0"/>
              <a:t>코드 </a:t>
            </a:r>
            <a:r>
              <a:rPr lang="en-US" altLang="ko-KR" dirty="0"/>
              <a:t>source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/>
              <a:t>“Code</a:t>
            </a:r>
            <a:r>
              <a:rPr lang="ko-KR" altLang="en-US" dirty="0"/>
              <a:t> </a:t>
            </a:r>
            <a:r>
              <a:rPr lang="en-US" altLang="ko-KR" dirty="0"/>
              <a:t>1.R”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해보기</a:t>
            </a:r>
            <a:endParaRPr lang="en-US" altLang="ko-KR" dirty="0"/>
          </a:p>
          <a:p>
            <a:pPr lvl="1"/>
            <a:r>
              <a:rPr lang="ko-KR" altLang="en-US" dirty="0"/>
              <a:t>콘솔에서 </a:t>
            </a:r>
            <a:r>
              <a:rPr lang="en-US" altLang="ko-KR" dirty="0"/>
              <a:t>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ACED0-163A-4E08-BC08-447CD884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610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9E60-655A-427D-B94F-F9C05299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40B46-3894-4A3D-98F9-5036BA08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 연산자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9BC32-519C-4FC1-A87B-DCA33378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2399242E-E046-44F5-97D3-BCEE6D15E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531147"/>
              </p:ext>
            </p:extLst>
          </p:nvPr>
        </p:nvGraphicFramePr>
        <p:xfrm>
          <a:off x="838200" y="2226904"/>
          <a:ext cx="10515600" cy="36576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뜻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예시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+</a:t>
                      </a:r>
                      <a:r>
                        <a:rPr lang="ko-KR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덧셈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8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+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8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=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뺄셈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7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–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9</a:t>
                      </a:r>
                      <a:r>
                        <a:rPr lang="ko-KR" altLang="en-US" sz="2400" baseline="0" dirty="0"/>
                        <a:t>  </a:t>
                      </a:r>
                      <a:r>
                        <a:rPr lang="en-US" altLang="ko-KR" sz="2400" baseline="0" dirty="0"/>
                        <a:t>=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-2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곱셈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16</a:t>
                      </a:r>
                      <a:r>
                        <a:rPr lang="ko-KR" altLang="en-US" sz="2400" dirty="0"/>
                        <a:t> * </a:t>
                      </a:r>
                      <a:r>
                        <a:rPr lang="en-US" altLang="ko-KR" sz="2400" dirty="0"/>
                        <a:t>4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=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64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나눗셈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5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2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=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2.5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%/%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정수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 나눗셈 몫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5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%/%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2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=</a:t>
                      </a:r>
                      <a:r>
                        <a:rPr lang="ko-KR" altLang="en-US" sz="2400" baseline="0" dirty="0"/>
                        <a:t> </a:t>
                      </a:r>
                      <a:r>
                        <a:rPr lang="en-US" altLang="ko-KR" sz="2400" baseline="0" dirty="0"/>
                        <a:t>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%%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나머지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9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%%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3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=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**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거듭제곱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/>
                        <a:t>7</a:t>
                      </a:r>
                      <a:r>
                        <a:rPr lang="ko-KR" altLang="en-US" sz="2400" dirty="0"/>
                        <a:t> ** </a:t>
                      </a:r>
                      <a:r>
                        <a:rPr lang="en-US" altLang="ko-KR" sz="2400" dirty="0"/>
                        <a:t>2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=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49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607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88D96-3F04-4288-B6A9-A1604467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AE927-E93E-47E1-AA8A-26EB110CA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5] </a:t>
            </a:r>
            <a:r>
              <a:rPr lang="ko-KR" altLang="en-US" dirty="0"/>
              <a:t>연산자 결과 확인</a:t>
            </a:r>
            <a:endParaRPr lang="en-US" altLang="ko-KR" dirty="0"/>
          </a:p>
          <a:p>
            <a:pPr lvl="1"/>
            <a:r>
              <a:rPr lang="en-US" altLang="ko-KR" b="1" dirty="0"/>
              <a:t>“Lecture Note R </a:t>
            </a:r>
            <a:r>
              <a:rPr lang="en-US" altLang="ko-KR" b="1" dirty="0" err="1"/>
              <a:t>Code.R</a:t>
            </a:r>
            <a:r>
              <a:rPr lang="en-US" altLang="ko-KR" b="1" dirty="0"/>
              <a:t>”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b="1" dirty="0"/>
              <a:t>“#Example</a:t>
            </a:r>
            <a:r>
              <a:rPr lang="ko-KR" altLang="en-US" b="1" dirty="0"/>
              <a:t> </a:t>
            </a:r>
            <a:r>
              <a:rPr lang="en-US" altLang="ko-KR" b="1" dirty="0"/>
              <a:t>4”</a:t>
            </a:r>
            <a:r>
              <a:rPr lang="ko-KR" altLang="en-US" dirty="0"/>
              <a:t>에 있는 코드들 </a:t>
            </a:r>
            <a:r>
              <a:rPr lang="ko-KR" altLang="en-US" dirty="0" err="1"/>
              <a:t>한줄씩</a:t>
            </a:r>
            <a:r>
              <a:rPr lang="ko-KR" altLang="en-US" dirty="0"/>
              <a:t> 실행해보기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사칙연산과 거듭제곱은 아주 많이 활용</a:t>
            </a:r>
            <a:endParaRPr lang="en-US" altLang="ko-KR" dirty="0"/>
          </a:p>
          <a:p>
            <a:r>
              <a:rPr lang="ko-KR" altLang="en-US" dirty="0"/>
              <a:t>나눗셈 몫이나 나머지도 적재적소에 활용가능</a:t>
            </a:r>
            <a:endParaRPr lang="en-US" altLang="ko-KR" dirty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7</a:t>
            </a:r>
            <a:r>
              <a:rPr lang="ko-KR" altLang="en-US" dirty="0"/>
              <a:t>장을 </a:t>
            </a:r>
            <a:r>
              <a:rPr lang="en-US" altLang="ko-KR" dirty="0"/>
              <a:t>3 by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그리드 위에 배열하기</a:t>
            </a:r>
            <a:endParaRPr lang="en-US" altLang="ko-KR" dirty="0"/>
          </a:p>
          <a:p>
            <a:pPr lvl="1"/>
            <a:r>
              <a:rPr lang="ko-KR" altLang="en-US" dirty="0"/>
              <a:t>행 좌표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en-US" altLang="ko-KR" dirty="0"/>
              <a:t> %/% 3</a:t>
            </a:r>
          </a:p>
          <a:p>
            <a:pPr lvl="1"/>
            <a:r>
              <a:rPr lang="ko-KR" altLang="en-US" dirty="0"/>
              <a:t>열 좌표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en-US" altLang="ko-KR" dirty="0"/>
              <a:t> %% 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C72D3-3D27-447C-BFD3-6AD38426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09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A98FD-96BC-4D5B-AE3B-CA0DAC7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2C3D5-B552-4DC7-831C-956AB615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수학 함수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33927-F4C4-4531-A19A-69748AD7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BB028F99-0BD8-4509-971F-BE0A63C14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259993"/>
              </p:ext>
            </p:extLst>
          </p:nvPr>
        </p:nvGraphicFramePr>
        <p:xfrm>
          <a:off x="838200" y="1972585"/>
          <a:ext cx="10515600" cy="36576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뜻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예시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err="1"/>
                        <a:t>sqrt</a:t>
                      </a:r>
                      <a:r>
                        <a:rPr lang="en-US" altLang="ko-KR" sz="2400" dirty="0"/>
                        <a:t>(x)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루트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sqrt</a:t>
                      </a:r>
                      <a:r>
                        <a:rPr lang="en-US" sz="2400" dirty="0"/>
                        <a:t>(5)=2.236068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exp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지수함수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exp</a:t>
                      </a:r>
                      <a:r>
                        <a:rPr lang="en-US" sz="2400" dirty="0"/>
                        <a:t>(1)</a:t>
                      </a:r>
                      <a:r>
                        <a:rPr lang="en-US" sz="2400" baseline="0" dirty="0"/>
                        <a:t>=2.718282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</a:t>
                      </a:r>
                      <a:r>
                        <a:rPr lang="en-US" sz="2400" baseline="0" dirty="0"/>
                        <a:t>g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로그함수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log(2)=0.6931472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log10(x)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상용로그함수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log10(2)=0.30103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</a:t>
                      </a:r>
                      <a:r>
                        <a:rPr lang="ko-KR" altLang="en-US" sz="2400" dirty="0"/>
                        <a:t>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sin(pi/2)</a:t>
                      </a:r>
                      <a:r>
                        <a:rPr lang="en-US" sz="2400" baseline="0" dirty="0"/>
                        <a:t> = 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절댓값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abs(-32)=32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floor(x)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  <a:r>
                        <a:rPr lang="ko-KR" altLang="en-US" sz="2400" dirty="0"/>
                        <a:t>보다 작은 최대 정수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floor(-8.2)=-9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30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8B0EC-24BD-4B03-84C1-228AE08A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통계분석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E8BA8-28FA-4D90-B22E-3AF915F0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이런 흐름으로 실제 운용하려면 무엇이 필요하죠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2B7E1-7897-4827-9C5E-144F845B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9C3692-9BE8-494B-9B16-54CD1EDFC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3123"/>
              </p:ext>
            </p:extLst>
          </p:nvPr>
        </p:nvGraphicFramePr>
        <p:xfrm>
          <a:off x="309477" y="2260806"/>
          <a:ext cx="6248485" cy="391615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87692">
                  <a:extLst>
                    <a:ext uri="{9D8B030D-6E8A-4147-A177-3AD203B41FA5}">
                      <a16:colId xmlns:a16="http://schemas.microsoft.com/office/drawing/2014/main" val="3339041335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373643239"/>
                    </a:ext>
                  </a:extLst>
                </a:gridCol>
              </a:tblGrid>
              <a:tr h="520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고려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통계학적 해석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83477"/>
                  </a:ext>
                </a:extLst>
              </a:tr>
              <a:tr h="520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Asset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 (</a:t>
                      </a:r>
                      <a:r>
                        <a:rPr lang="ko-KR" altLang="en-US" dirty="0"/>
                        <a:t>표본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03275"/>
                  </a:ext>
                </a:extLst>
              </a:tr>
              <a:tr h="520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기대수익률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21407"/>
                  </a:ext>
                </a:extLst>
              </a:tr>
              <a:tr h="520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리스크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변동성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293570"/>
                  </a:ext>
                </a:extLst>
              </a:tr>
              <a:tr h="520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자산과의 동조성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440532"/>
                  </a:ext>
                </a:extLst>
              </a:tr>
              <a:tr h="6755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이자율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인플레이션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 err="1"/>
                        <a:t>어닝쇼크</a:t>
                      </a:r>
                      <a:r>
                        <a:rPr lang="ko-KR" altLang="en-US" dirty="0"/>
                        <a:t> 등에 대한 영향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회귀분석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590878"/>
                  </a:ext>
                </a:extLst>
              </a:tr>
              <a:tr h="537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성과평가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시각화</a:t>
                      </a:r>
                      <a:r>
                        <a:rPr lang="en-US" altLang="ko-KR" b="1" dirty="0"/>
                        <a:t>, table</a:t>
                      </a:r>
                      <a:r>
                        <a:rPr lang="ko-KR" altLang="en-US" b="1" dirty="0"/>
                        <a:t> 작업을 통한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communication!  (</a:t>
                      </a:r>
                      <a:r>
                        <a:rPr lang="ko-KR" altLang="en-US" b="1" dirty="0"/>
                        <a:t>제일 중요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2247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DB30B-E20F-49DA-AE86-3EAAC756B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373" y="2166972"/>
            <a:ext cx="4848310" cy="1958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902423-B6CC-4ED7-9D11-E01E50CC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07" y="4262037"/>
            <a:ext cx="3048043" cy="2595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274ACE-6C2D-47BE-9552-E507D6FE62A5}"/>
              </a:ext>
            </a:extLst>
          </p:cNvPr>
          <p:cNvSpPr txBox="1"/>
          <p:nvPr/>
        </p:nvSpPr>
        <p:spPr>
          <a:xfrm>
            <a:off x="7734278" y="1661115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Cliff’s Perspectives, Dec 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4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550A-02C3-40CE-BC14-E6731805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DC2FA-01E6-456B-A50B-E33BC52A9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6] </a:t>
            </a:r>
            <a:r>
              <a:rPr lang="ko-KR" altLang="en-US" dirty="0"/>
              <a:t>연산자 결과 확인</a:t>
            </a:r>
            <a:endParaRPr lang="en-US" altLang="ko-KR" dirty="0"/>
          </a:p>
          <a:p>
            <a:pPr lvl="1"/>
            <a:r>
              <a:rPr lang="en-US" altLang="ko-KR" b="1" dirty="0"/>
              <a:t>“Lecture Note R </a:t>
            </a:r>
            <a:r>
              <a:rPr lang="en-US" altLang="ko-KR" b="1" dirty="0" err="1"/>
              <a:t>Code.R</a:t>
            </a:r>
            <a:r>
              <a:rPr lang="en-US" altLang="ko-KR" b="1" dirty="0"/>
              <a:t>”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b="1" dirty="0"/>
              <a:t>“#Example</a:t>
            </a:r>
            <a:r>
              <a:rPr lang="ko-KR" altLang="en-US" b="1" dirty="0"/>
              <a:t> </a:t>
            </a:r>
            <a:r>
              <a:rPr lang="en-US" altLang="ko-KR" b="1" dirty="0"/>
              <a:t>4”</a:t>
            </a:r>
            <a:r>
              <a:rPr lang="ko-KR" altLang="en-US" dirty="0"/>
              <a:t>에 있는 코드들 </a:t>
            </a:r>
            <a:r>
              <a:rPr lang="ko-KR" altLang="en-US" dirty="0" err="1"/>
              <a:t>한줄씩</a:t>
            </a:r>
            <a:r>
              <a:rPr lang="ko-KR" altLang="en-US" dirty="0"/>
              <a:t> 실행해보기</a:t>
            </a:r>
            <a:endParaRPr lang="en-US" altLang="ko-KR" dirty="0"/>
          </a:p>
          <a:p>
            <a:pPr lvl="1"/>
            <a:r>
              <a:rPr lang="en-US" altLang="ko-KR" dirty="0"/>
              <a:t>log(exp(1))</a:t>
            </a:r>
            <a:r>
              <a:rPr lang="ko-KR" altLang="en-US" dirty="0"/>
              <a:t>의 값 확인하기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경제학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사회과학 분야에서 삼각함수를 쓸 일은 많지는 않음</a:t>
            </a:r>
            <a:endParaRPr lang="en-US" altLang="ko-KR" dirty="0"/>
          </a:p>
          <a:p>
            <a:r>
              <a:rPr lang="ko-KR" altLang="en-US" dirty="0"/>
              <a:t>지수 로그는 아주 많이 활용</a:t>
            </a:r>
            <a:endParaRPr lang="en-US" altLang="ko-KR" dirty="0"/>
          </a:p>
          <a:p>
            <a:pPr lvl="1"/>
            <a:r>
              <a:rPr lang="ko-KR" altLang="en-US" dirty="0"/>
              <a:t>지수함수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continuous </a:t>
            </a:r>
            <a:r>
              <a:rPr lang="ko-KR" altLang="en-US" dirty="0"/>
              <a:t>복리계산 등</a:t>
            </a:r>
            <a:endParaRPr lang="en-US" altLang="ko-KR" dirty="0"/>
          </a:p>
          <a:p>
            <a:pPr lvl="1"/>
            <a:r>
              <a:rPr lang="ko-KR" altLang="en-US" dirty="0"/>
              <a:t>로그함수</a:t>
            </a:r>
            <a:r>
              <a:rPr lang="en-US" altLang="ko-KR" dirty="0"/>
              <a:t>: </a:t>
            </a:r>
            <a:r>
              <a:rPr lang="ko-KR" altLang="en-US" dirty="0"/>
              <a:t>변수변환</a:t>
            </a:r>
            <a:endParaRPr lang="en-US" altLang="ko-KR" dirty="0"/>
          </a:p>
          <a:p>
            <a:pPr lvl="2"/>
            <a:r>
              <a:rPr lang="en-US" altLang="ko-KR" dirty="0"/>
              <a:t>Outlier</a:t>
            </a:r>
            <a:r>
              <a:rPr lang="ko-KR" altLang="en-US" dirty="0"/>
              <a:t>효과를 경감시킴</a:t>
            </a:r>
            <a:endParaRPr lang="en-US" altLang="ko-KR" dirty="0"/>
          </a:p>
          <a:p>
            <a:pPr lvl="2"/>
            <a:r>
              <a:rPr lang="ko-KR" altLang="en-US" dirty="0"/>
              <a:t>탄력성 </a:t>
            </a:r>
            <a:r>
              <a:rPr lang="en-US" altLang="ko-KR" dirty="0"/>
              <a:t>(elasticity)</a:t>
            </a:r>
            <a:r>
              <a:rPr lang="ko-KR" altLang="en-US" dirty="0"/>
              <a:t>로 </a:t>
            </a:r>
            <a:r>
              <a:rPr lang="ko-KR" altLang="en-US" b="1" dirty="0"/>
              <a:t>회귀분석결과를 </a:t>
            </a:r>
            <a:r>
              <a:rPr lang="ko-KR" altLang="en-US" b="1" dirty="0" err="1"/>
              <a:t>해석</a:t>
            </a:r>
            <a:r>
              <a:rPr lang="ko-KR" altLang="en-US" dirty="0" err="1"/>
              <a:t>가능하도록</a:t>
            </a:r>
            <a:r>
              <a:rPr lang="ko-KR" altLang="en-US" dirty="0"/>
              <a:t> 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33F51-A810-4EE4-AF49-BD15075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23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5DE69-2771-49B6-BE7D-D5F46656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8E588-BCA8-4D76-918E-843369AAAD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Comment (</a:t>
            </a:r>
            <a:r>
              <a:rPr lang="ko-KR" altLang="en-US" dirty="0"/>
              <a:t>주석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주석 </a:t>
            </a:r>
            <a:r>
              <a:rPr lang="en-US" altLang="ko-KR" dirty="0"/>
              <a:t>: </a:t>
            </a:r>
            <a:r>
              <a:rPr lang="ko-KR" altLang="en-US" dirty="0"/>
              <a:t>코드 이해를 돕기 위해 덧붙이는 설명</a:t>
            </a:r>
            <a:endParaRPr lang="en-US" altLang="ko-KR" dirty="0"/>
          </a:p>
          <a:p>
            <a:pPr lvl="1"/>
            <a:r>
              <a:rPr lang="ko-KR" altLang="en-US" dirty="0"/>
              <a:t>어려운 코드에 대한 보충 설명</a:t>
            </a:r>
          </a:p>
          <a:p>
            <a:pPr lvl="1"/>
            <a:r>
              <a:rPr lang="ko-KR" altLang="en-US" dirty="0"/>
              <a:t>추후 작업을 위한 책갈피 역할</a:t>
            </a:r>
            <a:endParaRPr lang="en-US" altLang="ko-KR" dirty="0"/>
          </a:p>
          <a:p>
            <a:pPr lvl="1"/>
            <a:r>
              <a:rPr lang="ko-KR" altLang="en-US" dirty="0"/>
              <a:t>코드 흐름에 영향을 주지 않음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# </a:t>
            </a:r>
            <a:r>
              <a:rPr lang="ko-KR" altLang="en-US" dirty="0"/>
              <a:t>이후에 입력</a:t>
            </a:r>
            <a:r>
              <a:rPr lang="en-US" altLang="ko-KR" dirty="0"/>
              <a:t>. # </a:t>
            </a:r>
            <a:r>
              <a:rPr lang="ko-KR" altLang="en-US" dirty="0"/>
              <a:t>를 붙이지 않으면 </a:t>
            </a:r>
            <a:r>
              <a:rPr lang="en-US" altLang="ko-KR" dirty="0"/>
              <a:t>Error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EC7140-8B4A-4D13-BB8A-0E33ECA1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7600"/>
            <a:ext cx="5181600" cy="53604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7] </a:t>
            </a:r>
            <a:r>
              <a:rPr lang="ko-KR" altLang="en-US" dirty="0"/>
              <a:t>주석의 역할이해 </a:t>
            </a:r>
            <a:endParaRPr lang="en-US" altLang="ko-KR" dirty="0"/>
          </a:p>
          <a:p>
            <a:pPr lvl="1"/>
            <a:r>
              <a:rPr lang="ko-KR" altLang="en-US" dirty="0"/>
              <a:t>콘솔창에 </a:t>
            </a:r>
            <a:r>
              <a:rPr lang="en-US" altLang="ko-KR" dirty="0"/>
              <a:t>x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/>
              <a:t>에러 확인</a:t>
            </a:r>
            <a:endParaRPr lang="en-US" altLang="ko-KR" dirty="0"/>
          </a:p>
          <a:p>
            <a:pPr lvl="1"/>
            <a:r>
              <a:rPr lang="en-US" altLang="ko-KR" dirty="0"/>
              <a:t>#x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 err="1"/>
              <a:t>에러나는지</a:t>
            </a:r>
            <a:r>
              <a:rPr lang="ko-KR" altLang="en-US" dirty="0"/>
              <a:t> 확인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8] </a:t>
            </a:r>
            <a:r>
              <a:rPr lang="ko-KR" altLang="en-US" dirty="0"/>
              <a:t>코드내에서 주석의 역할 이해</a:t>
            </a:r>
            <a:endParaRPr lang="en-US" altLang="ko-KR" dirty="0"/>
          </a:p>
          <a:p>
            <a:pPr lvl="1"/>
            <a:r>
              <a:rPr lang="ko-KR" altLang="en-US" dirty="0"/>
              <a:t>해당 코드 작성 후 </a:t>
            </a:r>
            <a:r>
              <a:rPr lang="en-US" altLang="ko-KR" dirty="0"/>
              <a:t>“Code 2.R”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x&lt;-1</a:t>
            </a:r>
          </a:p>
          <a:p>
            <a:pPr lvl="1"/>
            <a:r>
              <a:rPr lang="en-US" altLang="ko-KR" dirty="0"/>
              <a:t>#y&lt;-2</a:t>
            </a:r>
          </a:p>
          <a:p>
            <a:pPr lvl="1"/>
            <a:r>
              <a:rPr lang="ko-KR" altLang="en-US" dirty="0"/>
              <a:t>코드 </a:t>
            </a:r>
            <a:r>
              <a:rPr lang="ko-KR" altLang="en-US" dirty="0" err="1"/>
              <a:t>소스하여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만 생성되는지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6AC80-6774-41D5-95E1-CCA11190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59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B0DB-2DAB-4602-BAD6-FECB0A63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코딩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C921F-F51B-4603-81C4-760CD782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프로그램 종료 </a:t>
            </a:r>
            <a:r>
              <a:rPr lang="en-US" altLang="ko-KR" dirty="0"/>
              <a:t>(Quit R)</a:t>
            </a:r>
          </a:p>
          <a:p>
            <a:pPr lvl="1"/>
            <a:r>
              <a:rPr lang="ko-KR" altLang="en-US" dirty="0"/>
              <a:t>콘솔에 </a:t>
            </a:r>
            <a:r>
              <a:rPr lang="en-US" altLang="ko-KR" dirty="0"/>
              <a:t>quit()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/>
              <a:t>콘솔 내용 저장 시 </a:t>
            </a: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], </a:t>
            </a:r>
            <a:r>
              <a:rPr lang="ko-KR" altLang="en-US" dirty="0"/>
              <a:t>그렇지 않으면 </a:t>
            </a:r>
            <a:r>
              <a:rPr lang="en-US" altLang="ko-KR" dirty="0"/>
              <a:t>[</a:t>
            </a:r>
            <a:r>
              <a:rPr lang="ko-KR" altLang="en-US" dirty="0"/>
              <a:t>아니요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변수는 언제 사라지는가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rm(list=ls())</a:t>
            </a:r>
          </a:p>
          <a:p>
            <a:pPr lvl="1"/>
            <a:r>
              <a:rPr lang="ko-KR" altLang="en-US" dirty="0"/>
              <a:t>콘솔을 </a:t>
            </a:r>
            <a:r>
              <a:rPr lang="ko-KR" altLang="en-US" dirty="0" err="1"/>
              <a:t>초기화시키고</a:t>
            </a:r>
            <a:r>
              <a:rPr lang="ko-KR" altLang="en-US" dirty="0"/>
              <a:t> 다시 처음부터 코딩하는 습관들이기</a:t>
            </a:r>
            <a:endParaRPr lang="en-US" altLang="ko-KR" dirty="0"/>
          </a:p>
          <a:p>
            <a:pPr lvl="2"/>
            <a:r>
              <a:rPr lang="ko-KR" altLang="en-US" dirty="0"/>
              <a:t>콘솔이 초기화되지 않으면 다른 협업자가 코드를 받았을 땐 선언하기 전 변수를 사용하게 되어 에러가 </a:t>
            </a:r>
            <a:r>
              <a:rPr lang="ko-KR" altLang="en-US" dirty="0" err="1"/>
              <a:t>발생할수도</a:t>
            </a:r>
            <a:r>
              <a:rPr lang="en-US" altLang="ko-KR" dirty="0"/>
              <a:t>!</a:t>
            </a:r>
          </a:p>
          <a:p>
            <a:pPr lvl="2"/>
            <a:r>
              <a:rPr lang="ko-KR" altLang="en-US" dirty="0"/>
              <a:t>과제나 시험 채점 시 감점 대상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24AF3-7E8F-440B-BFF7-98D8F10A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6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CE84723-A963-4213-BA96-4B9EA947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종류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E4D793-4D37-42A5-B677-3FDFDA210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CE06C-8C45-4B38-B0D2-390C651A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10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FD2B1-EB32-4C7F-92B9-D9CC358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9238E-6A46-4886-B748-D713FA8D4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848E1-EA01-4331-835A-AC64C68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81A2A9E5-BF07-4224-B7A7-186D44519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333453"/>
              </p:ext>
            </p:extLst>
          </p:nvPr>
        </p:nvGraphicFramePr>
        <p:xfrm>
          <a:off x="1682943" y="2350729"/>
          <a:ext cx="8826114" cy="3876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80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5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자료 형태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구성 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자료 유형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복수 데이터 유형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적용 여부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스칼라</a:t>
                      </a:r>
                      <a:r>
                        <a:rPr lang="en-US" altLang="ko-KR" dirty="0"/>
                        <a:t>(Scalar)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1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벡터</a:t>
                      </a:r>
                      <a:r>
                        <a:rPr lang="en-US" altLang="ko-KR" dirty="0"/>
                        <a:t>(Vector)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행렬</a:t>
                      </a:r>
                      <a:r>
                        <a:rPr lang="en-US" altLang="ko-KR" dirty="0"/>
                        <a:t>(Matrix)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데이터프레임</a:t>
                      </a: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Dataframe</a:t>
                      </a:r>
                      <a:r>
                        <a:rPr lang="en-US" altLang="ko-KR" b="1" dirty="0"/>
                        <a:t>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배열</a:t>
                      </a:r>
                      <a:r>
                        <a:rPr lang="en-US" altLang="ko-KR" dirty="0"/>
                        <a:t>(Array)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차원 이상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요인</a:t>
                      </a:r>
                      <a:r>
                        <a:rPr lang="en-US" altLang="ko-KR" dirty="0"/>
                        <a:t>(Factor)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시계열</a:t>
                      </a:r>
                      <a:r>
                        <a:rPr lang="en-US" altLang="ko-KR" dirty="0"/>
                        <a:t>(Time Series)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차원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불가능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리스트</a:t>
                      </a:r>
                      <a:r>
                        <a:rPr lang="en-US" altLang="ko-KR" dirty="0"/>
                        <a:t>(list)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차원 이상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복소수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논리</a:t>
                      </a:r>
                      <a:endParaRPr lang="en-US" altLang="ko-KR" dirty="0"/>
                    </a:p>
                    <a:p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함수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표현식</a:t>
                      </a:r>
                      <a:r>
                        <a:rPr lang="en-US" altLang="ko-KR" dirty="0"/>
                        <a:t>/Call </a:t>
                      </a:r>
                      <a:r>
                        <a:rPr lang="ko-KR" altLang="en-US" dirty="0"/>
                        <a:t>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가능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627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9E391-22FB-418D-8273-708E9387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스칼라 </a:t>
            </a:r>
            <a:r>
              <a:rPr lang="en-US" altLang="ko-KR" dirty="0"/>
              <a:t>(Scalar)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09D88-93F4-4ADC-BEB4-B0A23D80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스칼라 </a:t>
            </a:r>
            <a:r>
              <a:rPr lang="en-US" altLang="ko-KR" dirty="0"/>
              <a:t>(Scalar) : </a:t>
            </a:r>
            <a:r>
              <a:rPr lang="ko-KR" altLang="en-US" dirty="0"/>
              <a:t>특정 형태의 자료</a:t>
            </a:r>
            <a:endParaRPr lang="en-US" altLang="ko-KR" dirty="0"/>
          </a:p>
          <a:p>
            <a:r>
              <a:rPr lang="en-US" altLang="ko-KR" dirty="0"/>
              <a:t>x &lt;- 1</a:t>
            </a:r>
          </a:p>
          <a:p>
            <a:r>
              <a:rPr lang="en-US" altLang="ko-KR" dirty="0"/>
              <a:t>y &lt;- 2</a:t>
            </a:r>
          </a:p>
          <a:p>
            <a:r>
              <a:rPr lang="en-US" altLang="ko-KR" dirty="0"/>
              <a:t>z &lt;- TRUE</a:t>
            </a:r>
          </a:p>
          <a:p>
            <a:r>
              <a:rPr lang="en-US" altLang="ko-KR" dirty="0"/>
              <a:t>w &lt;- “w”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0D649-7175-45CC-B0E7-286239C0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78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9E60-655A-427D-B94F-F9C05299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40B46-3894-4A3D-98F9-5036BA08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dirty="0"/>
              <a:t>(Vector) : </a:t>
            </a:r>
            <a:r>
              <a:rPr lang="ko-KR" altLang="en-US" dirty="0"/>
              <a:t>동일한 형태의 자료를 </a:t>
            </a:r>
            <a:r>
              <a:rPr lang="en-US" altLang="ko-KR" dirty="0"/>
              <a:t>1</a:t>
            </a:r>
            <a:r>
              <a:rPr lang="ko-KR" altLang="en-US" dirty="0"/>
              <a:t>차원의 형태로 여러 개 모아서 취급하는 데이터 형태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벡터의 예</a:t>
            </a:r>
            <a:endParaRPr lang="en-US" altLang="ko-KR" dirty="0"/>
          </a:p>
          <a:p>
            <a:pPr lvl="1"/>
            <a:r>
              <a:rPr lang="ko-KR" altLang="en-US" dirty="0"/>
              <a:t>삼성전자 주가</a:t>
            </a:r>
            <a:endParaRPr lang="en-US" altLang="ko-KR" dirty="0"/>
          </a:p>
          <a:p>
            <a:pPr lvl="1"/>
            <a:r>
              <a:rPr lang="ko-KR" altLang="en-US" dirty="0"/>
              <a:t>삼성전자 실적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9BC32-519C-4FC1-A87B-DCA33378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44D4D1-269D-4A88-A8E4-44417E69B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2"/>
          <a:stretch/>
        </p:blipFill>
        <p:spPr>
          <a:xfrm>
            <a:off x="585787" y="2295525"/>
            <a:ext cx="110204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95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A98FD-96BC-4D5B-AE3B-CA0DAC7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2C3D5-B552-4DC7-831C-956AB615F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벡터와 관련된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functions</a:t>
            </a:r>
          </a:p>
          <a:p>
            <a:pPr lvl="2"/>
            <a:r>
              <a:rPr lang="en-US" altLang="ko-KR" dirty="0"/>
              <a:t>length(x)</a:t>
            </a:r>
          </a:p>
          <a:p>
            <a:pPr lvl="2"/>
            <a:r>
              <a:rPr lang="en-US" altLang="ko-KR" dirty="0"/>
              <a:t>mean(x)</a:t>
            </a:r>
          </a:p>
          <a:p>
            <a:pPr lvl="2"/>
            <a:r>
              <a:rPr lang="en-US" altLang="ko-KR" dirty="0" err="1"/>
              <a:t>sd</a:t>
            </a:r>
            <a:r>
              <a:rPr lang="en-US" altLang="ko-KR" dirty="0"/>
              <a:t>(x)</a:t>
            </a:r>
          </a:p>
          <a:p>
            <a:pPr lvl="2"/>
            <a:r>
              <a:rPr lang="en-US" altLang="ko-KR" dirty="0"/>
              <a:t>range(x)</a:t>
            </a:r>
          </a:p>
          <a:p>
            <a:pPr lvl="2"/>
            <a:r>
              <a:rPr lang="en-US" altLang="ko-KR" dirty="0"/>
              <a:t>summary(x)</a:t>
            </a:r>
          </a:p>
          <a:p>
            <a:pPr lvl="1"/>
            <a:r>
              <a:rPr lang="ko-KR" altLang="en-US" dirty="0"/>
              <a:t>정렬</a:t>
            </a:r>
            <a:endParaRPr lang="en-US" altLang="ko-KR" dirty="0"/>
          </a:p>
          <a:p>
            <a:pPr lvl="2"/>
            <a:r>
              <a:rPr lang="en-US" altLang="ko-KR" dirty="0"/>
              <a:t>sort(x)</a:t>
            </a:r>
          </a:p>
          <a:p>
            <a:pPr lvl="2"/>
            <a:r>
              <a:rPr lang="en-US" altLang="ko-KR" dirty="0"/>
              <a:t>sort(x, decreasing = TRUE)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33927-F4C4-4531-A19A-69748AD7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F44CFB1-638A-41CC-9E66-438985509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9264"/>
          <a:stretch/>
        </p:blipFill>
        <p:spPr>
          <a:xfrm>
            <a:off x="6172200" y="2268437"/>
            <a:ext cx="5181600" cy="2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8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5DE69-2771-49B6-BE7D-D5F46656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8E588-BCA8-4D76-918E-843369AAA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7600"/>
            <a:ext cx="5181600" cy="5360400"/>
          </a:xfrm>
        </p:spPr>
        <p:txBody>
          <a:bodyPr/>
          <a:lstStyle/>
          <a:p>
            <a:r>
              <a:rPr lang="ko-KR" altLang="en-US" b="1" dirty="0"/>
              <a:t>벡터 원소 다루기 </a:t>
            </a:r>
            <a:r>
              <a:rPr lang="en-US" altLang="ko-KR" b="1" dirty="0"/>
              <a:t>(</a:t>
            </a:r>
            <a:r>
              <a:rPr lang="ko-KR" altLang="en-US" b="1" dirty="0"/>
              <a:t>인덱싱</a:t>
            </a:r>
            <a:r>
              <a:rPr lang="en-US" altLang="ko-KR" b="1" dirty="0"/>
              <a:t>, indexing, </a:t>
            </a:r>
            <a:r>
              <a:rPr lang="ko-KR" altLang="en-US" b="1" dirty="0"/>
              <a:t>매우 중요</a:t>
            </a:r>
            <a:r>
              <a:rPr lang="en-US" altLang="ko-KR" b="1" dirty="0"/>
              <a:t>!)</a:t>
            </a:r>
          </a:p>
          <a:p>
            <a:pPr lvl="1"/>
            <a:r>
              <a:rPr lang="ko-KR" altLang="en-US" b="1" dirty="0"/>
              <a:t>데이터 다루기</a:t>
            </a:r>
            <a:r>
              <a:rPr lang="ko-KR" altLang="en-US" dirty="0"/>
              <a:t>는 결국 </a:t>
            </a:r>
            <a:r>
              <a:rPr lang="ko-KR" altLang="en-US" b="1" dirty="0"/>
              <a:t>인덱싱</a:t>
            </a:r>
            <a:r>
              <a:rPr lang="ko-KR" altLang="en-US" dirty="0"/>
              <a:t>의 문제이다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인덱싱 기본 문법</a:t>
            </a:r>
            <a:endParaRPr lang="en-US" altLang="ko-KR" dirty="0"/>
          </a:p>
          <a:p>
            <a:pPr lvl="1"/>
            <a:r>
              <a:rPr lang="en-US" altLang="ko-KR" dirty="0"/>
              <a:t>[ ] </a:t>
            </a:r>
            <a:r>
              <a:rPr lang="ko-KR" altLang="en-US" dirty="0"/>
              <a:t>를 활용하여 각 원소에 접근</a:t>
            </a:r>
            <a:endParaRPr lang="en-US" altLang="ko-KR" dirty="0"/>
          </a:p>
          <a:p>
            <a:pPr lvl="1"/>
            <a:r>
              <a:rPr lang="en-US" altLang="ko-KR" dirty="0"/>
              <a:t>x[1] : </a:t>
            </a:r>
            <a:r>
              <a:rPr lang="ko-KR" altLang="en-US" dirty="0"/>
              <a:t>첫 번째 원소</a:t>
            </a:r>
            <a:endParaRPr lang="en-US" altLang="ko-KR" dirty="0"/>
          </a:p>
          <a:p>
            <a:pPr lvl="1"/>
            <a:r>
              <a:rPr lang="en-US" altLang="ko-KR" dirty="0"/>
              <a:t>x[2] : </a:t>
            </a:r>
            <a:r>
              <a:rPr lang="ko-KR" altLang="en-US" dirty="0"/>
              <a:t>두</a:t>
            </a:r>
            <a:r>
              <a:rPr lang="en-US" altLang="ko-KR" dirty="0"/>
              <a:t> </a:t>
            </a:r>
            <a:r>
              <a:rPr lang="ko-KR" altLang="en-US" dirty="0"/>
              <a:t>번째 원소</a:t>
            </a:r>
            <a:endParaRPr lang="en-US" altLang="ko-KR" dirty="0"/>
          </a:p>
          <a:p>
            <a:pPr lvl="1"/>
            <a:r>
              <a:rPr lang="en-US" altLang="ko-KR" dirty="0"/>
              <a:t>x[-2] : </a:t>
            </a:r>
            <a:r>
              <a:rPr lang="ko-KR" altLang="en-US" dirty="0"/>
              <a:t>두 번째를 제외한 나머지 원소들</a:t>
            </a:r>
            <a:endParaRPr lang="en-US" altLang="ko-KR" dirty="0"/>
          </a:p>
          <a:p>
            <a:r>
              <a:rPr lang="ko-KR" altLang="en-US" dirty="0"/>
              <a:t>인덱싱을 활용한 데이터 변환</a:t>
            </a:r>
            <a:endParaRPr lang="en-US" altLang="ko-KR" dirty="0"/>
          </a:p>
          <a:p>
            <a:pPr lvl="1"/>
            <a:r>
              <a:rPr lang="en-US" altLang="ko-KR" dirty="0"/>
              <a:t>x[3] &lt;- 4: </a:t>
            </a:r>
            <a:r>
              <a:rPr lang="ko-KR" altLang="en-US" dirty="0"/>
              <a:t>세번째 원소</a:t>
            </a:r>
            <a:r>
              <a:rPr lang="en-US" altLang="ko-KR" dirty="0"/>
              <a:t>(5)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로 바꿈</a:t>
            </a:r>
            <a:endParaRPr lang="en-US" altLang="ko-KR" dirty="0"/>
          </a:p>
          <a:p>
            <a:r>
              <a:rPr lang="ko-KR" altLang="en-US" dirty="0"/>
              <a:t>고급 인덱싱</a:t>
            </a:r>
            <a:r>
              <a:rPr lang="en-US" altLang="ko-KR" dirty="0"/>
              <a:t>:</a:t>
            </a:r>
            <a:r>
              <a:rPr lang="ko-KR" altLang="en-US" dirty="0"/>
              <a:t> 조건부 </a:t>
            </a:r>
            <a:r>
              <a:rPr lang="en-US" altLang="ko-KR" dirty="0"/>
              <a:t>(conditional) </a:t>
            </a:r>
            <a:r>
              <a:rPr lang="ko-KR" altLang="en-US" dirty="0"/>
              <a:t>인덱싱</a:t>
            </a:r>
            <a:endParaRPr lang="en-US" altLang="ko-KR" dirty="0"/>
          </a:p>
          <a:p>
            <a:pPr lvl="1"/>
            <a:r>
              <a:rPr lang="en-US" altLang="ko-KR" dirty="0"/>
              <a:t>x[2&lt;</a:t>
            </a:r>
            <a:r>
              <a:rPr lang="en-US" altLang="ko-KR" dirty="0" err="1"/>
              <a:t>x&amp;x</a:t>
            </a:r>
            <a:r>
              <a:rPr lang="en-US" altLang="ko-KR" dirty="0"/>
              <a:t>&lt;5]: 2&lt;x&lt;5</a:t>
            </a:r>
            <a:r>
              <a:rPr lang="ko-KR" altLang="en-US" dirty="0"/>
              <a:t>인 원소 모두 출력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875F96-DD18-486C-9054-56CE400CE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32466"/>
            <a:ext cx="5181600" cy="24090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6AC80-6774-41D5-95E1-CCA11190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4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9413AD9-D552-463F-8E5E-9BEECB5F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C8A9CF7-2EC3-417B-83C0-001E3AF64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 9] Conditional</a:t>
            </a:r>
            <a:r>
              <a:rPr lang="ko-KR" altLang="en-US" dirty="0"/>
              <a:t> </a:t>
            </a:r>
            <a:r>
              <a:rPr lang="en-US" altLang="ko-KR" dirty="0"/>
              <a:t>indexing (</a:t>
            </a:r>
            <a:r>
              <a:rPr lang="ko-KR" altLang="en-US" dirty="0"/>
              <a:t>조건부 참조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&amp; </a:t>
            </a:r>
            <a:r>
              <a:rPr lang="ko-KR" altLang="en-US" dirty="0"/>
              <a:t>연산자</a:t>
            </a:r>
            <a:r>
              <a:rPr lang="en-US" altLang="ko-KR" dirty="0"/>
              <a:t>: and</a:t>
            </a:r>
          </a:p>
          <a:p>
            <a:pPr lvl="1"/>
            <a:r>
              <a:rPr lang="en-US" altLang="ko-KR" dirty="0"/>
              <a:t>| </a:t>
            </a:r>
            <a:r>
              <a:rPr lang="ko-KR" altLang="en-US" dirty="0"/>
              <a:t>연산자</a:t>
            </a:r>
            <a:r>
              <a:rPr lang="en-US" altLang="ko-KR" dirty="0"/>
              <a:t>: or</a:t>
            </a:r>
          </a:p>
          <a:p>
            <a:pPr lvl="1"/>
            <a:r>
              <a:rPr lang="en-US" altLang="ko-KR" dirty="0"/>
              <a:t>&lt;= : </a:t>
            </a:r>
            <a:r>
              <a:rPr lang="ko-KR" altLang="en-US" dirty="0"/>
              <a:t>이하</a:t>
            </a:r>
            <a:endParaRPr lang="en-US" altLang="ko-KR" dirty="0"/>
          </a:p>
          <a:p>
            <a:pPr lvl="1"/>
            <a:r>
              <a:rPr lang="en-US" altLang="ko-KR" dirty="0"/>
              <a:t>&gt;= :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1"/>
            <a:r>
              <a:rPr lang="en-US" altLang="ko-KR" dirty="0"/>
              <a:t>| </a:t>
            </a:r>
            <a:r>
              <a:rPr lang="ko-KR" altLang="en-US" dirty="0"/>
              <a:t>연산자를 활용하여 </a:t>
            </a:r>
            <a:r>
              <a:rPr lang="en-US" altLang="ko-KR" dirty="0"/>
              <a:t>x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보다 작거나 같거나 </a:t>
            </a:r>
            <a:r>
              <a:rPr lang="en-US" altLang="ko-KR" dirty="0"/>
              <a:t>5</a:t>
            </a:r>
            <a:r>
              <a:rPr lang="ko-KR" altLang="en-US" dirty="0"/>
              <a:t>보다 크거나 같은 원소들을 불러오기</a:t>
            </a:r>
            <a:endParaRPr lang="en-US" altLang="ko-KR" dirty="0"/>
          </a:p>
          <a:p>
            <a:pPr lvl="1"/>
            <a:r>
              <a:rPr lang="fr-FR" altLang="ko-KR" dirty="0"/>
              <a:t>x[x&lt;=2|x&gt;=5]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10] Conditional</a:t>
            </a:r>
            <a:r>
              <a:rPr lang="ko-KR" altLang="en-US" dirty="0"/>
              <a:t> </a:t>
            </a:r>
            <a:r>
              <a:rPr lang="en-US" altLang="ko-KR" dirty="0"/>
              <a:t>indexing (</a:t>
            </a:r>
            <a:r>
              <a:rPr lang="ko-KR" altLang="en-US" dirty="0"/>
              <a:t>조건부 참조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== : equal</a:t>
            </a:r>
          </a:p>
          <a:p>
            <a:pPr lvl="1"/>
            <a:r>
              <a:rPr lang="en-US" altLang="ko-KR" dirty="0"/>
              <a:t>| </a:t>
            </a:r>
            <a:r>
              <a:rPr lang="ko-KR" altLang="en-US" dirty="0"/>
              <a:t>연산자를 활용하여 </a:t>
            </a:r>
            <a:r>
              <a:rPr lang="en-US" altLang="ko-KR" dirty="0"/>
              <a:t>x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보다 작거나 같거나 </a:t>
            </a:r>
            <a:r>
              <a:rPr lang="en-US" altLang="ko-KR" dirty="0"/>
              <a:t>5</a:t>
            </a:r>
            <a:r>
              <a:rPr lang="ko-KR" altLang="en-US" dirty="0"/>
              <a:t>보다 크거나 같은 원소 또는 </a:t>
            </a:r>
            <a:r>
              <a:rPr lang="en-US" altLang="ko-KR" dirty="0"/>
              <a:t>3</a:t>
            </a:r>
            <a:r>
              <a:rPr lang="ko-KR" altLang="en-US" dirty="0"/>
              <a:t>인 원소 불러오기</a:t>
            </a:r>
            <a:endParaRPr lang="en-US" altLang="ko-KR" dirty="0"/>
          </a:p>
          <a:p>
            <a:pPr lvl="1"/>
            <a:r>
              <a:rPr lang="fr-FR" altLang="ko-KR" dirty="0"/>
              <a:t>x[(x&lt;=2|x&gt;=5) | (x==3)]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DFEA37-C370-41B3-932D-B685C126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1602D-F5E4-4719-8777-D27E3AE3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통계분석 도구로서의 </a:t>
            </a:r>
            <a:r>
              <a:rPr lang="en-US" altLang="ko-KR" dirty="0"/>
              <a:t>R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11A68-6E08-4188-8146-6423754B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통계분석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집단을 대상으로 </a:t>
            </a:r>
            <a:r>
              <a:rPr lang="ko-KR" altLang="en-US" b="1" dirty="0"/>
              <a:t>자료를 수집</a:t>
            </a:r>
            <a:r>
              <a:rPr lang="ko-KR" altLang="en-US" dirty="0"/>
              <a:t>하여 대상 </a:t>
            </a:r>
            <a:r>
              <a:rPr lang="ko-KR" altLang="en-US" b="1" dirty="0"/>
              <a:t>집단에 대한 정보</a:t>
            </a:r>
            <a:r>
              <a:rPr lang="ko-KR" altLang="en-US" dirty="0"/>
              <a:t>를 구하고</a:t>
            </a:r>
            <a:r>
              <a:rPr lang="en-US" altLang="ko-KR" dirty="0"/>
              <a:t>, </a:t>
            </a:r>
            <a:r>
              <a:rPr lang="ko-KR" altLang="en-US" dirty="0"/>
              <a:t>적절한 통계분석 방법론을 이용하여 </a:t>
            </a:r>
            <a:r>
              <a:rPr lang="ko-KR" altLang="en-US" b="1" dirty="0"/>
              <a:t>의사결정 </a:t>
            </a:r>
            <a:r>
              <a:rPr lang="en-US" altLang="ko-KR" b="1" dirty="0"/>
              <a:t>(</a:t>
            </a:r>
            <a:r>
              <a:rPr lang="ko-KR" altLang="en-US" b="1" dirty="0"/>
              <a:t>통계적 추론</a:t>
            </a:r>
            <a:r>
              <a:rPr lang="en-US" altLang="ko-KR" b="1" dirty="0"/>
              <a:t>)</a:t>
            </a:r>
            <a:r>
              <a:rPr lang="ko-KR" altLang="en-US" dirty="0"/>
              <a:t>을 하는 과정</a:t>
            </a:r>
          </a:p>
          <a:p>
            <a:r>
              <a:rPr lang="en-US" altLang="ko-KR" dirty="0"/>
              <a:t>R: </a:t>
            </a:r>
            <a:r>
              <a:rPr lang="ko-KR" altLang="en-US" dirty="0"/>
              <a:t>통계분석을 위한 프로그램 언어</a:t>
            </a:r>
            <a:r>
              <a:rPr lang="en-US" altLang="ko-KR" dirty="0"/>
              <a:t>!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DD5DF-9F6C-4507-87E1-1E07E5E3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BD367A-E47A-4831-AE6E-FF140733536B}"/>
              </a:ext>
            </a:extLst>
          </p:cNvPr>
          <p:cNvSpPr/>
          <p:nvPr/>
        </p:nvSpPr>
        <p:spPr>
          <a:xfrm>
            <a:off x="4943836" y="3634047"/>
            <a:ext cx="1961803" cy="806335"/>
          </a:xfrm>
          <a:prstGeom prst="rect">
            <a:avLst/>
          </a:prstGeom>
          <a:solidFill>
            <a:srgbClr val="75AA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FEB02B-915A-4031-A56E-3F44CEF14ED2}"/>
              </a:ext>
            </a:extLst>
          </p:cNvPr>
          <p:cNvSpPr/>
          <p:nvPr/>
        </p:nvSpPr>
        <p:spPr>
          <a:xfrm>
            <a:off x="7788309" y="4781203"/>
            <a:ext cx="1961803" cy="806335"/>
          </a:xfrm>
          <a:prstGeom prst="rect">
            <a:avLst/>
          </a:prstGeom>
          <a:solidFill>
            <a:srgbClr val="75AA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 및 정리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5A0C9-EDCA-42C9-B22C-3DC865F9E643}"/>
              </a:ext>
            </a:extLst>
          </p:cNvPr>
          <p:cNvSpPr/>
          <p:nvPr/>
        </p:nvSpPr>
        <p:spPr>
          <a:xfrm>
            <a:off x="4943836" y="5952295"/>
            <a:ext cx="1961803" cy="806335"/>
          </a:xfrm>
          <a:prstGeom prst="rect">
            <a:avLst/>
          </a:prstGeom>
          <a:solidFill>
            <a:srgbClr val="75AA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C3073D-6E8F-48B4-B6AB-D2379581E501}"/>
              </a:ext>
            </a:extLst>
          </p:cNvPr>
          <p:cNvSpPr/>
          <p:nvPr/>
        </p:nvSpPr>
        <p:spPr>
          <a:xfrm>
            <a:off x="2044930" y="4781203"/>
            <a:ext cx="1961803" cy="806335"/>
          </a:xfrm>
          <a:prstGeom prst="rect">
            <a:avLst/>
          </a:prstGeom>
          <a:solidFill>
            <a:srgbClr val="75AA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 해석 및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의사 결정</a:t>
            </a:r>
          </a:p>
        </p:txBody>
      </p:sp>
      <p:sp>
        <p:nvSpPr>
          <p:cNvPr id="9" name="위로 굽은 화살표 3">
            <a:extLst>
              <a:ext uri="{FF2B5EF4-FFF2-40B4-BE49-F238E27FC236}">
                <a16:creationId xmlns:a16="http://schemas.microsoft.com/office/drawing/2014/main" id="{125B76CC-0D71-4B01-8008-991C616AC533}"/>
              </a:ext>
            </a:extLst>
          </p:cNvPr>
          <p:cNvSpPr/>
          <p:nvPr/>
        </p:nvSpPr>
        <p:spPr>
          <a:xfrm flipV="1">
            <a:off x="6905638" y="3974863"/>
            <a:ext cx="2100709" cy="806071"/>
          </a:xfrm>
          <a:prstGeom prst="bentUpArrow">
            <a:avLst>
              <a:gd name="adj1" fmla="val 15528"/>
              <a:gd name="adj2" fmla="val 21504"/>
              <a:gd name="adj3" fmla="val 25000"/>
            </a:avLst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25CBD-D30E-41FB-8356-99A1067C671A}"/>
              </a:ext>
            </a:extLst>
          </p:cNvPr>
          <p:cNvSpPr txBox="1"/>
          <p:nvPr/>
        </p:nvSpPr>
        <p:spPr>
          <a:xfrm>
            <a:off x="7006277" y="4124700"/>
            <a:ext cx="184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모집단 정의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표본 추출</a:t>
            </a:r>
          </a:p>
        </p:txBody>
      </p:sp>
      <p:sp>
        <p:nvSpPr>
          <p:cNvPr id="12" name="위로 굽은 화살표 12">
            <a:extLst>
              <a:ext uri="{FF2B5EF4-FFF2-40B4-BE49-F238E27FC236}">
                <a16:creationId xmlns:a16="http://schemas.microsoft.com/office/drawing/2014/main" id="{E304654E-7C75-4AF8-9238-4C13B189905C}"/>
              </a:ext>
            </a:extLst>
          </p:cNvPr>
          <p:cNvSpPr/>
          <p:nvPr/>
        </p:nvSpPr>
        <p:spPr>
          <a:xfrm flipH="1">
            <a:off x="2861185" y="5601646"/>
            <a:ext cx="2082650" cy="806333"/>
          </a:xfrm>
          <a:prstGeom prst="bentUpArrow">
            <a:avLst>
              <a:gd name="adj1" fmla="val 15528"/>
              <a:gd name="adj2" fmla="val 23334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위로 굽은 화살표 13">
            <a:extLst>
              <a:ext uri="{FF2B5EF4-FFF2-40B4-BE49-F238E27FC236}">
                <a16:creationId xmlns:a16="http://schemas.microsoft.com/office/drawing/2014/main" id="{0234424C-F990-4677-8FFF-4C7220AFA757}"/>
              </a:ext>
            </a:extLst>
          </p:cNvPr>
          <p:cNvSpPr/>
          <p:nvPr/>
        </p:nvSpPr>
        <p:spPr>
          <a:xfrm rot="5400000" flipH="1">
            <a:off x="3468098" y="3293391"/>
            <a:ext cx="959552" cy="2016059"/>
          </a:xfrm>
          <a:prstGeom prst="bentUpArrow">
            <a:avLst>
              <a:gd name="adj1" fmla="val 13479"/>
              <a:gd name="adj2" fmla="val 21285"/>
              <a:gd name="adj3" fmla="val 239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위로 굽은 화살표 14">
            <a:extLst>
              <a:ext uri="{FF2B5EF4-FFF2-40B4-BE49-F238E27FC236}">
                <a16:creationId xmlns:a16="http://schemas.microsoft.com/office/drawing/2014/main" id="{42F396B7-236F-41DE-9A73-29A08457C16B}"/>
              </a:ext>
            </a:extLst>
          </p:cNvPr>
          <p:cNvSpPr/>
          <p:nvPr/>
        </p:nvSpPr>
        <p:spPr>
          <a:xfrm rot="5400000" flipV="1">
            <a:off x="7424407" y="5068773"/>
            <a:ext cx="978525" cy="2016059"/>
          </a:xfrm>
          <a:prstGeom prst="bentUpArrow">
            <a:avLst>
              <a:gd name="adj1" fmla="val 13479"/>
              <a:gd name="adj2" fmla="val 23334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A4469-2D58-444A-9474-BA6D3359E779}"/>
              </a:ext>
            </a:extLst>
          </p:cNvPr>
          <p:cNvSpPr txBox="1"/>
          <p:nvPr/>
        </p:nvSpPr>
        <p:spPr>
          <a:xfrm>
            <a:off x="6966820" y="5889526"/>
            <a:ext cx="18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전처리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CA9A4-5F29-4BDD-9EA9-77809D70A61D}"/>
              </a:ext>
            </a:extLst>
          </p:cNvPr>
          <p:cNvSpPr txBox="1"/>
          <p:nvPr/>
        </p:nvSpPr>
        <p:spPr>
          <a:xfrm>
            <a:off x="3011573" y="5937831"/>
            <a:ext cx="184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 유도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391EE-89DD-4AA2-AA95-3DAD75898663}"/>
              </a:ext>
            </a:extLst>
          </p:cNvPr>
          <p:cNvSpPr txBox="1"/>
          <p:nvPr/>
        </p:nvSpPr>
        <p:spPr>
          <a:xfrm>
            <a:off x="2939843" y="4116288"/>
            <a:ext cx="184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수정되거나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파생된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발생</a:t>
            </a:r>
          </a:p>
        </p:txBody>
      </p:sp>
    </p:spTree>
    <p:extLst>
      <p:ext uri="{BB962C8B-B14F-4D97-AF65-F5344CB8AC3E}">
        <p14:creationId xmlns:p14="http://schemas.microsoft.com/office/powerpoint/2010/main" val="351125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47A0D-50BF-4EE2-B7C3-DD443BB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6D05-96DE-4013-8C65-540CFD40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Vector indexing</a:t>
            </a:r>
            <a:r>
              <a:rPr lang="ko-KR" altLang="en-US" dirty="0"/>
              <a:t>의 원리 이해</a:t>
            </a:r>
            <a:endParaRPr lang="en-US" altLang="ko-KR" dirty="0"/>
          </a:p>
          <a:p>
            <a:pPr lvl="1"/>
            <a:r>
              <a:rPr lang="en-US" altLang="ko-KR" dirty="0"/>
              <a:t>x &lt;- c(1,2,3,4,5)</a:t>
            </a:r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로는 </a:t>
            </a:r>
            <a:r>
              <a:rPr lang="en-US" altLang="ko-KR" b="1" dirty="0"/>
              <a:t>scalar</a:t>
            </a:r>
            <a:r>
              <a:rPr lang="ko-KR" altLang="en-US" dirty="0"/>
              <a:t>나 </a:t>
            </a:r>
            <a:r>
              <a:rPr lang="en-US" altLang="ko-KR" b="1" dirty="0"/>
              <a:t>vector</a:t>
            </a:r>
            <a:r>
              <a:rPr lang="ko-KR" altLang="en-US" dirty="0"/>
              <a:t>가 가능하다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x[0]</a:t>
            </a:r>
          </a:p>
          <a:p>
            <a:pPr lvl="2"/>
            <a:r>
              <a:rPr lang="en-US" altLang="ko-KR" dirty="0"/>
              <a:t>x[c(1,2)]</a:t>
            </a:r>
          </a:p>
          <a:p>
            <a:pPr lvl="2"/>
            <a:r>
              <a:rPr lang="en-US" altLang="ko-KR" dirty="0"/>
              <a:t>x[c(4,5)]</a:t>
            </a:r>
          </a:p>
          <a:p>
            <a:r>
              <a:rPr lang="ko-KR" altLang="en-US" dirty="0"/>
              <a:t>그렇다면 </a:t>
            </a:r>
            <a:r>
              <a:rPr lang="en-US" altLang="ko-KR" dirty="0"/>
              <a:t>conditional indexing</a:t>
            </a:r>
            <a:r>
              <a:rPr lang="ko-KR" altLang="en-US" dirty="0"/>
              <a:t>을 하는 원리는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x&lt;5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x&lt;5 </a:t>
            </a:r>
            <a:r>
              <a:rPr lang="ko-KR" altLang="en-US" dirty="0"/>
              <a:t>도 벡터로서 저장이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따라서 </a:t>
            </a:r>
            <a:r>
              <a:rPr lang="en-US" altLang="ko-KR" dirty="0"/>
              <a:t>x&lt;5</a:t>
            </a:r>
            <a:r>
              <a:rPr lang="ko-KR" altLang="en-US" dirty="0"/>
              <a:t>를 벡터로 인식하여 인덱싱에 사용할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B9C0-828A-4AFC-AADB-3CFDA78C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1B619-8813-43B8-AE77-6EBF9C8F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72" y="4761889"/>
            <a:ext cx="41719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09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27AF8-E72A-4D78-9432-D7A882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벡터 </a:t>
            </a:r>
            <a:r>
              <a:rPr lang="en-US" altLang="ko-KR" dirty="0"/>
              <a:t>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7295F9-9EE3-4504-BBEB-4A6CD55A5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  <a:endParaRPr lang="en-US" altLang="ko-KR" dirty="0"/>
          </a:p>
          <a:p>
            <a:pPr lvl="1"/>
            <a:r>
              <a:rPr lang="ko-KR" altLang="en-US" dirty="0"/>
              <a:t>데이터 타입 </a:t>
            </a:r>
            <a:r>
              <a:rPr lang="en-US" altLang="ko-KR" dirty="0"/>
              <a:t>vector</a:t>
            </a:r>
            <a:r>
              <a:rPr lang="ko-KR" altLang="en-US" dirty="0"/>
              <a:t>에는 다른 종류의 원소도 저장될 수 있다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Y/N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는 인덱싱에 사용할 수 없다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Y/N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C84991-9043-44B6-B921-5F9B061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AF8360-5830-4576-9CB8-BBE9122E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774591"/>
            <a:ext cx="38481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1B0DB-2DAB-4602-BAD6-FECB0A63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C921F-F51B-4603-81C4-760CD782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: </a:t>
            </a:r>
            <a:r>
              <a:rPr lang="ko-KR" altLang="en-US" dirty="0"/>
              <a:t>동일한 형태의 자료를 </a:t>
            </a:r>
            <a:r>
              <a:rPr lang="en-US" altLang="ko-KR" dirty="0"/>
              <a:t>2</a:t>
            </a:r>
            <a:r>
              <a:rPr lang="ko-KR" altLang="en-US" dirty="0"/>
              <a:t>차원 형태로 여러 개 모아서 취급하는 데이터 형태</a:t>
            </a:r>
          </a:p>
          <a:p>
            <a:pPr lvl="1"/>
            <a:r>
              <a:rPr lang="ko-KR" altLang="en-US" dirty="0"/>
              <a:t>가장 널리 활용되는 자료형태 중 하나</a:t>
            </a:r>
            <a:endParaRPr lang="en-US" altLang="ko-KR" dirty="0"/>
          </a:p>
          <a:p>
            <a:pPr lvl="1"/>
            <a:r>
              <a:rPr lang="ko-KR" altLang="en-US" dirty="0"/>
              <a:t>숫자와 문자가 섞여서 구성될 수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행렬 생성 방법</a:t>
            </a:r>
          </a:p>
          <a:p>
            <a:pPr lvl="1"/>
            <a:r>
              <a:rPr lang="ko-KR" altLang="en-US" dirty="0"/>
              <a:t>길이가 같은 벡터들을 만들고</a:t>
            </a:r>
            <a:r>
              <a:rPr lang="en-US" altLang="ko-KR" dirty="0"/>
              <a:t>, </a:t>
            </a:r>
            <a:r>
              <a:rPr lang="en-US" altLang="ko-KR" dirty="0" err="1"/>
              <a:t>rbind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cbind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“matrix” </a:t>
            </a:r>
            <a:r>
              <a:rPr lang="ko-KR" altLang="en-US" dirty="0"/>
              <a:t>와 </a:t>
            </a:r>
            <a:r>
              <a:rPr lang="en-US" altLang="ko-KR" dirty="0"/>
              <a:t>parameter “</a:t>
            </a:r>
            <a:r>
              <a:rPr lang="en-US" altLang="ko-KR" dirty="0" err="1"/>
              <a:t>nrow</a:t>
            </a:r>
            <a:r>
              <a:rPr lang="en-US" altLang="ko-KR" dirty="0"/>
              <a:t>” </a:t>
            </a:r>
            <a:r>
              <a:rPr lang="ko-KR" altLang="en-US" dirty="0"/>
              <a:t>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24AF3-7E8F-440B-BFF7-98D8F10A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529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FD2B1-EB32-4C7F-92B9-D9CC3587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9238E-6A46-4886-B748-D713FA8D40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길이가 같은 벡터들을 만들고</a:t>
            </a:r>
            <a:r>
              <a:rPr lang="en-US" altLang="ko-KR" dirty="0"/>
              <a:t>, </a:t>
            </a:r>
            <a:r>
              <a:rPr lang="en-US" altLang="ko-KR" dirty="0" err="1"/>
              <a:t>rbind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cbind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벡터의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04991D-C6A7-4A4D-9954-4591A7A907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벡터들 합치기</a:t>
            </a:r>
            <a:endParaRPr lang="en-US" altLang="ko-KR" dirty="0"/>
          </a:p>
          <a:p>
            <a:pPr lvl="1"/>
            <a:r>
              <a:rPr lang="en-US" altLang="ko-KR" dirty="0" err="1"/>
              <a:t>rbind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row </a:t>
            </a:r>
            <a:r>
              <a:rPr lang="ko-KR" altLang="en-US" dirty="0"/>
              <a:t>방향으로 </a:t>
            </a:r>
            <a:r>
              <a:rPr lang="en-US" altLang="ko-KR" dirty="0"/>
              <a:t>bind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cbind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r>
              <a:rPr lang="ko-KR" altLang="en-US" dirty="0"/>
              <a:t> 방향으로 </a:t>
            </a:r>
            <a:r>
              <a:rPr lang="en-US" altLang="ko-KR" dirty="0"/>
              <a:t>bind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848E1-EA01-4331-835A-AC64C68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201A2-9EF9-463E-8A47-F3BDAE02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837600"/>
            <a:ext cx="4419600" cy="1962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523B70-7320-43CF-A2C9-A739C79EC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12"/>
          <a:stretch/>
        </p:blipFill>
        <p:spPr>
          <a:xfrm>
            <a:off x="6874668" y="2443163"/>
            <a:ext cx="4157663" cy="1314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09CE07-B0AE-4222-AE94-BAC4A164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31" y="4703175"/>
            <a:ext cx="41148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9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EDD0B6D-65F3-46C7-BB20-8789DCCD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5949FDA-65F8-40D8-B479-7CC1E223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다른 데이터 형태의 </a:t>
            </a:r>
            <a:r>
              <a:rPr lang="en-US" altLang="ko-KR" dirty="0"/>
              <a:t>vector</a:t>
            </a:r>
            <a:r>
              <a:rPr lang="ko-KR" altLang="en-US" dirty="0"/>
              <a:t>를 합친다면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Elements are not number!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F9AD3A-E8BF-4431-A736-3736C018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D23236-0277-494F-A8A4-4D229960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3" y="2031275"/>
            <a:ext cx="70675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64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9E60-655A-427D-B94F-F9C05299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40B46-3894-4A3D-98F9-5036BA080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“matrix” </a:t>
            </a:r>
            <a:r>
              <a:rPr lang="ko-KR" altLang="en-US" dirty="0"/>
              <a:t>와 </a:t>
            </a:r>
            <a:r>
              <a:rPr lang="en-US" altLang="ko-KR" dirty="0"/>
              <a:t>parameter</a:t>
            </a:r>
            <a:r>
              <a:rPr lang="ko-KR" altLang="en-US" dirty="0"/>
              <a:t>인 </a:t>
            </a:r>
            <a:r>
              <a:rPr lang="en-US" altLang="ko-KR" dirty="0"/>
              <a:t>“</a:t>
            </a:r>
            <a:r>
              <a:rPr lang="en-US" altLang="ko-KR" dirty="0" err="1"/>
              <a:t>nrow</a:t>
            </a:r>
            <a:r>
              <a:rPr lang="en-US" altLang="ko-KR" dirty="0"/>
              <a:t>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R </a:t>
            </a:r>
            <a:r>
              <a:rPr lang="ko-KR" altLang="en-US" dirty="0"/>
              <a:t>함수 참고</a:t>
            </a:r>
            <a:endParaRPr lang="en-US" altLang="ko-KR" dirty="0"/>
          </a:p>
          <a:p>
            <a:pPr lvl="1"/>
            <a:r>
              <a:rPr lang="ko-KR" altLang="en-US" dirty="0"/>
              <a:t>함수의 </a:t>
            </a:r>
            <a:r>
              <a:rPr lang="en-US" altLang="ko-KR" dirty="0"/>
              <a:t>argument</a:t>
            </a:r>
            <a:r>
              <a:rPr lang="ko-KR" altLang="en-US" dirty="0"/>
              <a:t>가 궁금할 경우 오른쪽과 같이 </a:t>
            </a:r>
            <a:r>
              <a:rPr lang="en-US" altLang="ko-KR" dirty="0"/>
              <a:t>documentation</a:t>
            </a:r>
            <a:r>
              <a:rPr lang="ko-KR" altLang="en-US" dirty="0"/>
              <a:t>을 </a:t>
            </a:r>
            <a:r>
              <a:rPr lang="ko-KR" altLang="en-US" dirty="0" err="1"/>
              <a:t>검색할수도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https://www.rdocumentation.org/packages/base/versions/3.6.2/topics/matrix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9BC32-519C-4FC1-A87B-DCA33378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FA723E-71B1-4386-AE08-B25706DD51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18"/>
            <a:ext cx="5181600" cy="42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8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438B5-0D9E-4FB2-957B-F8B1BBB5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9636C-352B-4FA6-92EB-28D9620FE4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“matrix” </a:t>
            </a:r>
            <a:r>
              <a:rPr lang="ko-KR" altLang="en-US" dirty="0"/>
              <a:t>와 </a:t>
            </a:r>
            <a:r>
              <a:rPr lang="en-US" altLang="ko-KR" dirty="0"/>
              <a:t>parameter</a:t>
            </a:r>
            <a:r>
              <a:rPr lang="ko-KR" altLang="en-US" dirty="0"/>
              <a:t>인 </a:t>
            </a:r>
            <a:r>
              <a:rPr lang="en-US" altLang="ko-KR" dirty="0"/>
              <a:t>“</a:t>
            </a:r>
            <a:r>
              <a:rPr lang="en-US" altLang="ko-KR" dirty="0" err="1"/>
              <a:t>nrow</a:t>
            </a:r>
            <a:r>
              <a:rPr lang="en-US" altLang="ko-KR" dirty="0"/>
              <a:t>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0A579A-37B7-436A-A369-8B937764D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11] Matrix</a:t>
            </a:r>
            <a:r>
              <a:rPr lang="ko-KR" altLang="en-US" dirty="0"/>
              <a:t> 함수 익히기</a:t>
            </a:r>
            <a:endParaRPr lang="en-US" altLang="ko-KR" dirty="0"/>
          </a:p>
          <a:p>
            <a:pPr lvl="1"/>
            <a:r>
              <a:rPr lang="en-US" altLang="ko-KR" dirty="0"/>
              <a:t>Matrix</a:t>
            </a:r>
            <a:r>
              <a:rPr lang="ko-KR" altLang="en-US" dirty="0"/>
              <a:t>함수의 </a:t>
            </a:r>
            <a:r>
              <a:rPr lang="en-US" altLang="ko-KR" dirty="0"/>
              <a:t>argument</a:t>
            </a:r>
            <a:r>
              <a:rPr lang="ko-KR" altLang="en-US" dirty="0"/>
              <a:t>를 잘 참고하여 어떻게 하면 아래와 같은 행렬을 만들 수 있을까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mat3c &lt;- matrix(1:12, </a:t>
            </a:r>
            <a:r>
              <a:rPr lang="en-US" altLang="ko-KR" dirty="0" err="1"/>
              <a:t>ncol</a:t>
            </a:r>
            <a:r>
              <a:rPr lang="en-US" altLang="ko-KR" dirty="0"/>
              <a:t> = 4, </a:t>
            </a:r>
            <a:r>
              <a:rPr lang="en-US" altLang="ko-KR" dirty="0" err="1"/>
              <a:t>byrow</a:t>
            </a:r>
            <a:r>
              <a:rPr lang="en-US" altLang="ko-KR" dirty="0"/>
              <a:t>=TRUE)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1179E6-CAD2-4882-9A73-29EC374F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F7930-6E6E-4710-9C23-3EFA3DDD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57487"/>
            <a:ext cx="4029075" cy="1343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D5EB47-A957-4732-A9E1-5EEE49C9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4467543"/>
            <a:ext cx="4124325" cy="134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A6D2F-F1B8-4CBA-A990-0EE6B57A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5" y="2871786"/>
            <a:ext cx="31051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D7203-577B-4614-9CD1-D47EC6F6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1CCB6-989E-4725-A636-138C8308DF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이름 생성</a:t>
            </a:r>
            <a:endParaRPr lang="en-US" altLang="ko-KR" dirty="0"/>
          </a:p>
          <a:p>
            <a:pPr lvl="1"/>
            <a:r>
              <a:rPr lang="en-US" altLang="ko-KR" dirty="0" err="1"/>
              <a:t>byrow</a:t>
            </a:r>
            <a:r>
              <a:rPr lang="en-US" altLang="ko-KR" dirty="0"/>
              <a:t>=FALSE</a:t>
            </a:r>
          </a:p>
          <a:p>
            <a:pPr lvl="1"/>
            <a:r>
              <a:rPr lang="en-US" altLang="ko-KR" dirty="0" err="1"/>
              <a:t>dinames</a:t>
            </a:r>
            <a:r>
              <a:rPr lang="ko-KR" altLang="en-US" dirty="0"/>
              <a:t>에 행</a:t>
            </a:r>
            <a:r>
              <a:rPr lang="en-US" altLang="ko-KR" dirty="0"/>
              <a:t>, </a:t>
            </a:r>
            <a:r>
              <a:rPr lang="ko-KR" altLang="en-US" dirty="0"/>
              <a:t>열의 이름 지정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5C627-E751-4A9B-9A59-BBC7AF8525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byrow</a:t>
            </a:r>
            <a:r>
              <a:rPr lang="en-US" altLang="ko-KR" dirty="0"/>
              <a:t>=TRUE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42B6A-5E8A-4425-B6D7-44E9C128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846CC3-C7C3-4491-B1F5-AA4793BFF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27" y="3027975"/>
            <a:ext cx="5114925" cy="1783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1B9143-96FB-4F49-8C23-434EC43D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3" y="3027975"/>
            <a:ext cx="6011027" cy="17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62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138AD1-5E09-4F2D-AC70-3394CA28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9029663-405B-4C71-A210-D22B266073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Element</a:t>
            </a:r>
          </a:p>
          <a:p>
            <a:pPr lvl="1"/>
            <a:r>
              <a:rPr lang="en-US" altLang="ko-KR" dirty="0"/>
              <a:t>mat1[1]</a:t>
            </a:r>
          </a:p>
          <a:p>
            <a:pPr lvl="1"/>
            <a:r>
              <a:rPr lang="en-US" altLang="ko-KR" dirty="0"/>
              <a:t>mat1[1,1]</a:t>
            </a:r>
          </a:p>
          <a:p>
            <a:pPr lvl="1"/>
            <a:r>
              <a:rPr lang="en-US" altLang="ko-KR" dirty="0"/>
              <a:t>mat1[1,2]</a:t>
            </a:r>
          </a:p>
          <a:p>
            <a:pPr lvl="1"/>
            <a:r>
              <a:rPr lang="en-US" altLang="ko-KR" dirty="0"/>
              <a:t>mat1[1,2,drop=FALSE]</a:t>
            </a:r>
          </a:p>
          <a:p>
            <a:pPr lvl="2"/>
            <a:r>
              <a:rPr lang="en-US" altLang="ko-KR" dirty="0"/>
              <a:t># return the element as matrix</a:t>
            </a:r>
          </a:p>
          <a:p>
            <a:r>
              <a:rPr lang="en-US" altLang="ko-KR" dirty="0"/>
              <a:t>Row</a:t>
            </a:r>
          </a:p>
          <a:p>
            <a:pPr lvl="1"/>
            <a:r>
              <a:rPr lang="en-US" altLang="ko-KR" dirty="0"/>
              <a:t>mat1[1,]</a:t>
            </a:r>
          </a:p>
          <a:p>
            <a:pPr lvl="2"/>
            <a:r>
              <a:rPr lang="en-US" altLang="ko-KR" dirty="0"/>
              <a:t># return row vector </a:t>
            </a:r>
          </a:p>
          <a:p>
            <a:pPr lvl="1"/>
            <a:r>
              <a:rPr lang="en-US" altLang="ko-KR" dirty="0"/>
              <a:t>mat1[1,,drop=FALSE]</a:t>
            </a:r>
          </a:p>
          <a:p>
            <a:pPr lvl="2"/>
            <a:r>
              <a:rPr lang="en-US" altLang="ko-KR" dirty="0"/>
              <a:t># return row matrix</a:t>
            </a:r>
          </a:p>
          <a:p>
            <a:pPr lvl="1"/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E947AB4-12A8-40B1-958E-9C60F7D81B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12] Column</a:t>
            </a:r>
          </a:p>
          <a:p>
            <a:pPr lvl="1"/>
            <a:r>
              <a:rPr lang="en-US" altLang="ko-KR" dirty="0"/>
              <a:t>mat1</a:t>
            </a:r>
            <a:r>
              <a:rPr lang="ko-KR" altLang="en-US" dirty="0"/>
              <a:t>의 첫번째 </a:t>
            </a:r>
            <a:r>
              <a:rPr lang="en-US" altLang="ko-KR" dirty="0"/>
              <a:t>column</a:t>
            </a:r>
            <a:r>
              <a:rPr lang="ko-KR" altLang="en-US" dirty="0"/>
              <a:t>을 가져오려면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mat1[,1]</a:t>
            </a:r>
          </a:p>
          <a:p>
            <a:pPr lvl="1"/>
            <a:r>
              <a:rPr lang="en-US" altLang="ko-KR" dirty="0"/>
              <a:t>mat1</a:t>
            </a:r>
            <a:r>
              <a:rPr lang="ko-KR" altLang="en-US" dirty="0"/>
              <a:t>의 두번째 </a:t>
            </a:r>
            <a:r>
              <a:rPr lang="en-US" altLang="ko-KR" dirty="0"/>
              <a:t>column</a:t>
            </a:r>
            <a:r>
              <a:rPr lang="ko-KR" altLang="en-US" dirty="0"/>
              <a:t>을 가져오려면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mat1[,2]</a:t>
            </a:r>
          </a:p>
          <a:p>
            <a:pPr lvl="1"/>
            <a:r>
              <a:rPr lang="en-US" altLang="ko-KR" dirty="0"/>
              <a:t>mat1</a:t>
            </a:r>
            <a:r>
              <a:rPr lang="ko-KR" altLang="en-US" dirty="0"/>
              <a:t>의 두번째 </a:t>
            </a:r>
            <a:r>
              <a:rPr lang="en-US" altLang="ko-KR" dirty="0"/>
              <a:t>column</a:t>
            </a:r>
            <a:r>
              <a:rPr lang="ko-KR" altLang="en-US" dirty="0"/>
              <a:t>을 </a:t>
            </a:r>
            <a:r>
              <a:rPr lang="en-US" altLang="ko-KR" dirty="0"/>
              <a:t>matrix</a:t>
            </a:r>
            <a:r>
              <a:rPr lang="ko-KR" altLang="en-US" dirty="0"/>
              <a:t>형태로 가져오려면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mat1[,2,drop=FALSE]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93F9F-3998-4A7A-86C8-03397CD8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35AC0-A13A-420B-AF03-710623BE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B5B8BE-9EB8-41A5-AE66-51D6F920C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Submatrix</a:t>
            </a:r>
          </a:p>
          <a:p>
            <a:pPr lvl="1"/>
            <a:r>
              <a:rPr lang="en-US" altLang="ko-KR" dirty="0"/>
              <a:t>mat1[1:2, 2:3]</a:t>
            </a:r>
          </a:p>
          <a:p>
            <a:pPr lvl="2"/>
            <a:r>
              <a:rPr lang="en-US" altLang="ko-KR" dirty="0"/>
              <a:t>1:2</a:t>
            </a:r>
            <a:r>
              <a:rPr lang="ko-KR" altLang="en-US" dirty="0"/>
              <a:t>의 정체는</a:t>
            </a:r>
            <a:r>
              <a:rPr lang="en-US" altLang="ko-KR" dirty="0"/>
              <a:t>?</a:t>
            </a:r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mat1[1:1,2:3]</a:t>
            </a:r>
          </a:p>
          <a:p>
            <a:pPr lvl="1"/>
            <a:r>
              <a:rPr lang="en-US" altLang="ko-KR" dirty="0"/>
              <a:t>mat1[1:1,2:3,drop=FALSE]</a:t>
            </a:r>
          </a:p>
          <a:p>
            <a:pPr lvl="1"/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205A12E-003E-469F-BD27-BC8A5318BD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c()</a:t>
            </a:r>
            <a:r>
              <a:rPr lang="ko-KR" altLang="en-US" dirty="0"/>
              <a:t>를 이용하여 </a:t>
            </a:r>
            <a:r>
              <a:rPr lang="en-US" altLang="ko-KR" dirty="0"/>
              <a:t>submatrix</a:t>
            </a:r>
            <a:r>
              <a:rPr lang="ko-KR" altLang="en-US" dirty="0"/>
              <a:t>가져오기</a:t>
            </a:r>
            <a:endParaRPr lang="en-US" altLang="ko-KR" dirty="0"/>
          </a:p>
          <a:p>
            <a:pPr lvl="1"/>
            <a:r>
              <a:rPr lang="en-US" altLang="ko-KR" dirty="0"/>
              <a:t>mat1[c(1)]</a:t>
            </a:r>
          </a:p>
          <a:p>
            <a:pPr lvl="1"/>
            <a:r>
              <a:rPr lang="en-US" altLang="ko-KR" dirty="0"/>
              <a:t>mat1[c(1),]</a:t>
            </a:r>
          </a:p>
          <a:p>
            <a:pPr lvl="1"/>
            <a:r>
              <a:rPr lang="en-US" altLang="ko-KR" dirty="0"/>
              <a:t>mat1[c(1,3)]</a:t>
            </a:r>
          </a:p>
          <a:p>
            <a:pPr lvl="1"/>
            <a:r>
              <a:rPr lang="en-US" altLang="ko-KR" dirty="0"/>
              <a:t>mat1[c(1,3),]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13] </a:t>
            </a:r>
            <a:r>
              <a:rPr lang="ko-KR" altLang="en-US" dirty="0"/>
              <a:t>첫번째 행</a:t>
            </a:r>
            <a:r>
              <a:rPr lang="en-US" altLang="ko-KR" dirty="0"/>
              <a:t>, </a:t>
            </a:r>
            <a:r>
              <a:rPr lang="ko-KR" altLang="en-US" dirty="0"/>
              <a:t>세번째 행에 있는 첫번째 열</a:t>
            </a:r>
            <a:r>
              <a:rPr lang="en-US" altLang="ko-KR" dirty="0"/>
              <a:t>, </a:t>
            </a:r>
            <a:r>
              <a:rPr lang="ko-KR" altLang="en-US" dirty="0"/>
              <a:t>세번째 열을 가져오려면</a:t>
            </a:r>
            <a:r>
              <a:rPr lang="en-US" altLang="ko-KR" dirty="0"/>
              <a:t>?</a:t>
            </a:r>
          </a:p>
          <a:p>
            <a:pPr lvl="1"/>
            <a:r>
              <a:rPr lang="fi-FI" altLang="ko-KR" dirty="0"/>
              <a:t>mat1[c(1,3),c(1,3)]</a:t>
            </a:r>
          </a:p>
          <a:p>
            <a:r>
              <a:rPr lang="fi-FI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13B</a:t>
            </a:r>
            <a:r>
              <a:rPr lang="fi-FI" altLang="ko-KR" dirty="0"/>
              <a:t>] rownames, colnames</a:t>
            </a:r>
            <a:r>
              <a:rPr lang="ko-KR" altLang="en-US" dirty="0" err="1"/>
              <a:t>를</a:t>
            </a:r>
            <a:r>
              <a:rPr lang="ko-KR" altLang="en-US" dirty="0"/>
              <a:t> 사용해서 </a:t>
            </a:r>
            <a:r>
              <a:rPr lang="en-US" altLang="ko-KR" dirty="0"/>
              <a:t>row, col </a:t>
            </a:r>
            <a:r>
              <a:rPr lang="ko-KR" altLang="en-US" dirty="0"/>
              <a:t>이름 변경가능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F34AF3-6B92-41D9-AD81-58106281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8BAA05-2438-4AF4-B34A-99C4435A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44" y="2730531"/>
            <a:ext cx="9715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E6F4B-7C0A-4FAC-A000-E4018829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A5E87-82D1-479E-BDEB-A1CE1E8D6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알고리즘 </a:t>
            </a:r>
            <a:r>
              <a:rPr lang="en-US" altLang="ko-KR" dirty="0"/>
              <a:t>(algorithm)</a:t>
            </a:r>
          </a:p>
          <a:p>
            <a:pPr lvl="1"/>
            <a:r>
              <a:rPr lang="ko-KR" altLang="en-US" dirty="0"/>
              <a:t>문제 해결에 필요한 기본적 연산들을 명확하고 정확한 순서로 나열한 것</a:t>
            </a:r>
            <a:r>
              <a:rPr lang="en-US" altLang="ko-KR" dirty="0"/>
              <a:t>.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73B1981-371B-49E7-8229-2DF60875C3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) Call option </a:t>
            </a:r>
            <a:r>
              <a:rPr lang="ko-KR" altLang="en-US" dirty="0"/>
              <a:t>가치 구하기</a:t>
            </a:r>
            <a:endParaRPr lang="en-US" altLang="ko-KR" dirty="0"/>
          </a:p>
          <a:p>
            <a:pPr lvl="1"/>
            <a:r>
              <a:rPr lang="en-US" altLang="ko-KR" dirty="0"/>
              <a:t>Payoff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en-US" altLang="ko-KR" dirty="0"/>
              <a:t>Input</a:t>
            </a:r>
          </a:p>
          <a:p>
            <a:pPr lvl="3"/>
            <a:r>
              <a:rPr lang="en-US" altLang="ko-KR" dirty="0"/>
              <a:t>Strike Price (</a:t>
            </a:r>
            <a:r>
              <a:rPr lang="ko-KR" altLang="en-US" dirty="0"/>
              <a:t>행사가격</a:t>
            </a:r>
            <a:r>
              <a:rPr lang="en-US" altLang="ko-KR" dirty="0"/>
              <a:t>) : </a:t>
            </a:r>
            <a:r>
              <a:rPr lang="ko-KR" altLang="en-US" dirty="0"/>
              <a:t>𝐾</a:t>
            </a:r>
          </a:p>
          <a:p>
            <a:pPr lvl="3"/>
            <a:r>
              <a:rPr lang="en-US" altLang="ko-KR" dirty="0"/>
              <a:t>Future stock price : </a:t>
            </a:r>
            <a:r>
              <a:rPr lang="ko-KR" altLang="en-US" dirty="0"/>
              <a:t>𝑆</a:t>
            </a:r>
            <a:r>
              <a:rPr lang="en-US" altLang="ko-KR" dirty="0"/>
              <a:t>_</a:t>
            </a:r>
            <a:r>
              <a:rPr lang="ko-KR" altLang="en-US" dirty="0"/>
              <a:t>𝑇</a:t>
            </a:r>
            <a:endParaRPr lang="en-US" altLang="ko-KR" dirty="0"/>
          </a:p>
          <a:p>
            <a:pPr lvl="2"/>
            <a:r>
              <a:rPr lang="ko-KR" altLang="en-US" dirty="0"/>
              <a:t>연산</a:t>
            </a:r>
            <a:endParaRPr lang="en-US" altLang="ko-KR" dirty="0"/>
          </a:p>
          <a:p>
            <a:pPr lvl="3"/>
            <a:r>
              <a:rPr lang="en-US" altLang="ko-KR" dirty="0"/>
              <a:t>Calculate </a:t>
            </a:r>
            <a:r>
              <a:rPr lang="ko-KR" altLang="en-US" dirty="0"/>
              <a:t>𝑆</a:t>
            </a:r>
            <a:r>
              <a:rPr lang="en-US" altLang="ko-KR" dirty="0"/>
              <a:t>_</a:t>
            </a:r>
            <a:r>
              <a:rPr lang="ko-KR" altLang="en-US" dirty="0"/>
              <a:t>𝑇  −𝐾 </a:t>
            </a:r>
          </a:p>
          <a:p>
            <a:pPr lvl="3"/>
            <a:r>
              <a:rPr lang="en-US" altLang="ko-KR" dirty="0"/>
              <a:t>Calculate </a:t>
            </a:r>
            <a:r>
              <a:rPr lang="ko-KR" altLang="en-US" dirty="0"/>
              <a:t>𝑀𝑎𝑥 </a:t>
            </a:r>
            <a:r>
              <a:rPr lang="en-US" altLang="ko-KR" dirty="0"/>
              <a:t>(</a:t>
            </a:r>
            <a:r>
              <a:rPr lang="ko-KR" altLang="en-US" dirty="0"/>
              <a:t>𝑆</a:t>
            </a:r>
            <a:r>
              <a:rPr lang="en-US" altLang="ko-KR" dirty="0"/>
              <a:t>_</a:t>
            </a:r>
            <a:r>
              <a:rPr lang="ko-KR" altLang="en-US" dirty="0"/>
              <a:t>𝑇−𝐾</a:t>
            </a:r>
            <a:r>
              <a:rPr lang="en-US" altLang="ko-KR" dirty="0"/>
              <a:t>, 0)</a:t>
            </a:r>
          </a:p>
          <a:p>
            <a:pPr lvl="2"/>
            <a:r>
              <a:rPr lang="ko-KR" altLang="en-US" dirty="0"/>
              <a:t>사용된 연산</a:t>
            </a:r>
            <a:endParaRPr lang="en-US" altLang="ko-KR" dirty="0"/>
          </a:p>
          <a:p>
            <a:pPr lvl="3"/>
            <a:r>
              <a:rPr lang="en-US" altLang="ko-KR" dirty="0"/>
              <a:t>−, </a:t>
            </a:r>
            <a:r>
              <a:rPr lang="ko-KR" altLang="en-US" dirty="0"/>
              <a:t>𝑀𝑎𝑥</a:t>
            </a:r>
            <a:r>
              <a:rPr lang="en-US" altLang="ko-KR" dirty="0"/>
              <a:t>( 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1908A-0544-445C-9C6D-BFA56B0C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6B551EB-2ACB-4716-92B3-5CA4603B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19" y="3201986"/>
            <a:ext cx="329088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2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A98FD-96BC-4D5B-AE3B-CA0DAC7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2C3D5-B552-4DC7-831C-956AB615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생성</a:t>
            </a:r>
            <a:r>
              <a:rPr lang="en-US" altLang="ko-KR" dirty="0"/>
              <a:t>: </a:t>
            </a:r>
            <a:r>
              <a:rPr lang="ko-KR" altLang="en-US" dirty="0"/>
              <a:t>문자열 행렬 데이터 생성</a:t>
            </a:r>
          </a:p>
          <a:p>
            <a:pPr lvl="1"/>
            <a:r>
              <a:rPr lang="ko-KR" altLang="en-US" dirty="0"/>
              <a:t>문자 타입 자료</a:t>
            </a:r>
            <a:r>
              <a:rPr lang="en-US" altLang="ko-KR" dirty="0"/>
              <a:t>(Character)</a:t>
            </a:r>
            <a:r>
              <a:rPr lang="ko-KR" altLang="en-US" dirty="0"/>
              <a:t>는 </a:t>
            </a:r>
            <a:r>
              <a:rPr lang="en-US" altLang="ko-KR" dirty="0"/>
              <a:t>“ “ </a:t>
            </a:r>
            <a:r>
              <a:rPr lang="ko-KR" altLang="en-US" dirty="0"/>
              <a:t>를 꼭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단어도 저장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33927-F4C4-4531-A19A-69748AD7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BA4D8-1E4E-4D16-877B-A9ADEB83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476500"/>
            <a:ext cx="7953375" cy="695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F6E1C-E386-415D-B9E3-5C593346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3836629"/>
            <a:ext cx="8505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3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CE1C2-46EF-4EF5-86A4-28F3243C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7045B-8A77-4B8D-9F7F-58CC0621EC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Reshaping</a:t>
            </a:r>
          </a:p>
          <a:p>
            <a:pPr lvl="1"/>
            <a:r>
              <a:rPr lang="en-US" altLang="ko-KR" dirty="0"/>
              <a:t>mat6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A8B6FF6-6658-411D-934F-BF9F7B385E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ko-KR" altLang="en-US" dirty="0"/>
              <a:t>만약 </a:t>
            </a:r>
            <a:r>
              <a:rPr lang="en-US" altLang="ko-KR" dirty="0"/>
              <a:t>2 by</a:t>
            </a:r>
            <a:r>
              <a:rPr lang="ko-KR" altLang="en-US" dirty="0"/>
              <a:t> </a:t>
            </a:r>
            <a:r>
              <a:rPr lang="en-US" altLang="ko-KR" dirty="0"/>
              <a:t>12 matrix</a:t>
            </a:r>
            <a:r>
              <a:rPr lang="ko-KR" altLang="en-US" dirty="0"/>
              <a:t>로 만들고 싶다면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But... why?</a:t>
            </a:r>
          </a:p>
          <a:p>
            <a:pPr lvl="3"/>
            <a:r>
              <a:rPr lang="ko-KR" altLang="en-US" dirty="0"/>
              <a:t>만약 </a:t>
            </a:r>
            <a:r>
              <a:rPr lang="en-US" altLang="ko-KR" dirty="0"/>
              <a:t>mat7</a:t>
            </a:r>
            <a:r>
              <a:rPr lang="ko-KR" altLang="en-US" dirty="0"/>
              <a:t>이 각 분기의 </a:t>
            </a:r>
            <a:r>
              <a:rPr lang="en-US" altLang="ko-KR" dirty="0"/>
              <a:t>observation</a:t>
            </a:r>
            <a:r>
              <a:rPr lang="ko-KR" altLang="en-US" dirty="0"/>
              <a:t>을 한 </a:t>
            </a:r>
            <a:r>
              <a:rPr lang="en-US" altLang="ko-KR" dirty="0"/>
              <a:t>row</a:t>
            </a:r>
            <a:r>
              <a:rPr lang="ko-KR" altLang="en-US" dirty="0"/>
              <a:t>마다 나열한 것이라고 하자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어떤 필요에 의해서 </a:t>
            </a:r>
            <a:r>
              <a:rPr lang="en-US" altLang="ko-KR" dirty="0"/>
              <a:t>1</a:t>
            </a:r>
            <a:r>
              <a:rPr lang="ko-KR" altLang="en-US" dirty="0"/>
              <a:t>년치의 </a:t>
            </a:r>
            <a:r>
              <a:rPr lang="en-US" altLang="ko-KR" dirty="0"/>
              <a:t>observation</a:t>
            </a:r>
            <a:r>
              <a:rPr lang="ko-KR" altLang="en-US" dirty="0"/>
              <a:t>으로 </a:t>
            </a:r>
            <a:r>
              <a:rPr lang="ko-KR" altLang="en-US" dirty="0" err="1"/>
              <a:t>변환해야할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stock return momentum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4"/>
            <a:r>
              <a:rPr lang="ko-KR" altLang="en-US" dirty="0"/>
              <a:t>과거 </a:t>
            </a:r>
            <a:r>
              <a:rPr lang="en-US" altLang="ko-KR" dirty="0"/>
              <a:t>12</a:t>
            </a:r>
            <a:r>
              <a:rPr lang="ko-KR" altLang="en-US" dirty="0"/>
              <a:t>개월 치 </a:t>
            </a:r>
            <a:r>
              <a:rPr lang="en-US" altLang="ko-KR" dirty="0"/>
              <a:t>return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2"/>
            <a:r>
              <a:rPr lang="en-US" altLang="ko-KR" dirty="0"/>
              <a:t>dim(mat7) &lt;- c(2,12)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E37A7-56FA-4C8F-88CD-F9CFFF56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F1983A-3286-4808-8225-8DA27818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428920"/>
            <a:ext cx="37242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43C9C-F992-4215-B727-5ADDED91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E42D9-0FFB-4BC6-8E16-F80A3C99A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연산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의 행렬연산은 행렬 곱이 아님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Multiply scalar</a:t>
            </a:r>
          </a:p>
          <a:p>
            <a:pPr lvl="1"/>
            <a:r>
              <a:rPr lang="en-US" altLang="ko-KR" dirty="0"/>
              <a:t>x1*3</a:t>
            </a:r>
          </a:p>
          <a:p>
            <a:r>
              <a:rPr lang="en-US" altLang="ko-KR" dirty="0"/>
              <a:t>Multiply vector</a:t>
            </a:r>
          </a:p>
          <a:p>
            <a:pPr lvl="1"/>
            <a:r>
              <a:rPr lang="en-US" altLang="ko-KR" dirty="0"/>
              <a:t>x1*c(10,20)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22AF3D-1980-4745-B27C-FCC87E183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14] </a:t>
            </a:r>
            <a:r>
              <a:rPr lang="ko-KR" altLang="en-US" dirty="0"/>
              <a:t>그렇다면 다음 계산의 결과를 생각해보자</a:t>
            </a:r>
            <a:endParaRPr lang="en-US" altLang="ko-KR" dirty="0"/>
          </a:p>
          <a:p>
            <a:pPr lvl="1"/>
            <a:r>
              <a:rPr lang="en-US" altLang="ko-KR" dirty="0"/>
              <a:t>x1*c(10,20,30,40)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15] </a:t>
            </a:r>
            <a:r>
              <a:rPr lang="ko-KR" altLang="en-US" dirty="0"/>
              <a:t>각각 </a:t>
            </a:r>
            <a:r>
              <a:rPr lang="en-US" altLang="ko-KR" dirty="0"/>
              <a:t>Column</a:t>
            </a:r>
            <a:r>
              <a:rPr lang="ko-KR" altLang="en-US" dirty="0"/>
              <a:t>에 </a:t>
            </a:r>
            <a:r>
              <a:rPr lang="en-US" altLang="ko-KR" dirty="0"/>
              <a:t>10, 20, 30, 40</a:t>
            </a:r>
            <a:r>
              <a:rPr lang="ko-KR" altLang="en-US" dirty="0"/>
              <a:t>을 곱하려면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x1*rep(c(10,20,30,40),2)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46955-F6C0-4AE8-B00F-E5552F3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E2234-4831-40B0-BD2D-B0CD29E7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55B36-4278-4DAA-A83A-FBC479B1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연산</a:t>
            </a:r>
          </a:p>
          <a:p>
            <a:pPr lvl="1"/>
            <a:r>
              <a:rPr lang="en-US" altLang="ko-KR" dirty="0"/>
              <a:t>apply: </a:t>
            </a:r>
            <a:r>
              <a:rPr lang="ko-KR" altLang="en-US" dirty="0"/>
              <a:t>행 또는 열에 적용할 수 있는 함수 </a:t>
            </a:r>
            <a:r>
              <a:rPr lang="en-US" altLang="ko-KR" dirty="0"/>
              <a:t>(Max, Min, Mean, Sum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32B49F-C0AF-4CE3-8C0A-31196091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1F0B8-1364-4DCA-828D-6A989369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185" y="2473439"/>
            <a:ext cx="5634993" cy="4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4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CE5D4-6BC3-481F-8A81-EB0BEA28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40837-7E1B-4E1D-891D-47D44D1D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/>
              <a:t>mat1</a:t>
            </a:r>
          </a:p>
          <a:p>
            <a:pPr lvl="1"/>
            <a:r>
              <a:rPr lang="en-US" altLang="ko-KR" dirty="0"/>
              <a:t>apply(mat1, 1, max)</a:t>
            </a:r>
          </a:p>
          <a:p>
            <a:pPr lvl="2"/>
            <a:r>
              <a:rPr lang="en-US" altLang="ko-KR" dirty="0"/>
              <a:t>1: </a:t>
            </a:r>
            <a:r>
              <a:rPr lang="ko-KR" altLang="en-US" dirty="0"/>
              <a:t>각 행에 대해서 </a:t>
            </a:r>
            <a:r>
              <a:rPr lang="en-US" altLang="ko-KR" dirty="0"/>
              <a:t>max </a:t>
            </a:r>
            <a:r>
              <a:rPr lang="ko-KR" altLang="en-US" dirty="0"/>
              <a:t>함수 적용한 결과값 반환</a:t>
            </a:r>
            <a:endParaRPr lang="en-US" altLang="ko-KR" dirty="0"/>
          </a:p>
          <a:p>
            <a:pPr lvl="1"/>
            <a:r>
              <a:rPr lang="en-US" altLang="ko-KR" dirty="0"/>
              <a:t>apply(mat1, 2, mean)</a:t>
            </a:r>
          </a:p>
          <a:p>
            <a:pPr lvl="2"/>
            <a:r>
              <a:rPr lang="en-US" altLang="ko-KR" dirty="0"/>
              <a:t>2: </a:t>
            </a:r>
            <a:r>
              <a:rPr lang="ko-KR" altLang="en-US" dirty="0"/>
              <a:t>각 열에 대해서 </a:t>
            </a:r>
            <a:r>
              <a:rPr lang="en-US" altLang="ko-KR" dirty="0"/>
              <a:t>mean </a:t>
            </a:r>
            <a:r>
              <a:rPr lang="ko-KR" altLang="en-US" dirty="0"/>
              <a:t>함수 적용한 결과값 반환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16] </a:t>
            </a:r>
            <a:r>
              <a:rPr lang="ko-KR" altLang="en-US" dirty="0"/>
              <a:t>두번째 열에 </a:t>
            </a:r>
            <a:r>
              <a:rPr lang="en-US" altLang="ko-KR" dirty="0"/>
              <a:t>c(1,2)</a:t>
            </a:r>
            <a:r>
              <a:rPr lang="ko-KR" altLang="en-US" dirty="0"/>
              <a:t>를 대입해보기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6372C-2685-4CAC-AC57-24AAB0E0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3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B44DD-00E9-4A02-A226-F85A2A57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행렬 </a:t>
            </a:r>
            <a:r>
              <a:rPr lang="en-US" altLang="ko-KR" dirty="0"/>
              <a:t>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88048-53C0-4B88-B2CB-F6EEB7F291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연산</a:t>
            </a:r>
          </a:p>
          <a:p>
            <a:pPr lvl="1"/>
            <a:r>
              <a:rPr lang="en-US" altLang="ko-KR" dirty="0"/>
              <a:t>Element-wise </a:t>
            </a:r>
            <a:r>
              <a:rPr lang="ko-KR" altLang="en-US" dirty="0"/>
              <a:t>연산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EA99F82-CD05-42E4-9B4C-5D003EB7F6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행렬 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E62B-F868-4FE0-9D6A-C8EB25C5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573E4-B06A-4B5B-9CF5-C448BF8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31" y="2501927"/>
            <a:ext cx="4459741" cy="3675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147E30-07AE-4E6B-9873-16C554182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34"/>
          <a:stretch/>
        </p:blipFill>
        <p:spPr>
          <a:xfrm>
            <a:off x="6452897" y="1492162"/>
            <a:ext cx="5274128" cy="3587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85763E-11C7-463A-89D1-EAB83716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97" y="5711825"/>
            <a:ext cx="2495550" cy="100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6DF8A-64F7-4393-94DB-E0FC0166A2C1}"/>
              </a:ext>
            </a:extLst>
          </p:cNvPr>
          <p:cNvSpPr txBox="1"/>
          <p:nvPr/>
        </p:nvSpPr>
        <p:spPr>
          <a:xfrm>
            <a:off x="10002472" y="5711825"/>
            <a:ext cx="178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실전에서는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272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CC58B-5104-4D06-8285-D7ECBE94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배열 </a:t>
            </a:r>
            <a:r>
              <a:rPr lang="en-US" altLang="ko-KR" dirty="0"/>
              <a:t>(Array)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2DED2E-FD66-4949-99D6-EFDB4BF7E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>
            <a:normAutofit/>
          </a:bodyPr>
          <a:lstStyle/>
          <a:p>
            <a:r>
              <a:rPr lang="ko-KR" altLang="en-US" dirty="0"/>
              <a:t>배열</a:t>
            </a:r>
            <a:r>
              <a:rPr lang="en-US" altLang="ko-KR" dirty="0"/>
              <a:t>(Array) : </a:t>
            </a:r>
            <a:r>
              <a:rPr lang="ko-KR" altLang="en-US" dirty="0"/>
              <a:t>행렬을 </a:t>
            </a:r>
            <a:r>
              <a:rPr lang="en-US" altLang="ko-KR" dirty="0"/>
              <a:t>3</a:t>
            </a:r>
            <a:r>
              <a:rPr lang="ko-KR" altLang="en-US" dirty="0"/>
              <a:t>차원 이상으로 다차원으로 확장한 것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“dim=c(row, column, floor)” parameter</a:t>
            </a:r>
            <a:r>
              <a:rPr lang="ko-KR" altLang="en-US" dirty="0"/>
              <a:t>를 이용하여 차원 설정 가능</a:t>
            </a:r>
            <a:endParaRPr lang="en-US" altLang="ko-KR" dirty="0"/>
          </a:p>
          <a:p>
            <a:pPr lvl="1"/>
            <a:r>
              <a:rPr lang="en-US" altLang="ko-KR" dirty="0"/>
              <a:t>x &lt;- array(1:24, dim=c(2,4,3))</a:t>
            </a:r>
          </a:p>
          <a:p>
            <a:pPr lvl="1"/>
            <a:r>
              <a:rPr lang="es-ES" altLang="ko-KR" dirty="0"/>
              <a:t>y &lt;- array(1:120, dim=c(2,4,3,5))</a:t>
            </a:r>
          </a:p>
          <a:p>
            <a:r>
              <a:rPr lang="ko-KR" altLang="en-US" dirty="0"/>
              <a:t>배열로 저장되어야 하는 데이터 종류는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</a:t>
            </a:r>
            <a:endParaRPr lang="en-US" altLang="ko-KR" dirty="0"/>
          </a:p>
          <a:p>
            <a:pPr lvl="2"/>
            <a:r>
              <a:rPr lang="ko-KR" altLang="en-US" dirty="0" err="1"/>
              <a:t>픽셀별</a:t>
            </a:r>
            <a:r>
              <a:rPr lang="ko-KR" altLang="en-US" dirty="0"/>
              <a:t> </a:t>
            </a:r>
            <a:r>
              <a:rPr lang="en-US" altLang="ko-KR" dirty="0"/>
              <a:t>(x, y</a:t>
            </a:r>
            <a:r>
              <a:rPr lang="ko-KR" altLang="en-US" dirty="0"/>
              <a:t> 좌표</a:t>
            </a:r>
            <a:r>
              <a:rPr lang="en-US" altLang="ko-KR" dirty="0"/>
              <a:t>)</a:t>
            </a:r>
            <a:r>
              <a:rPr lang="ko-KR" altLang="en-US" dirty="0"/>
              <a:t>별 </a:t>
            </a:r>
            <a:r>
              <a:rPr lang="en-US" altLang="ko-KR" dirty="0"/>
              <a:t>RGB</a:t>
            </a:r>
          </a:p>
          <a:p>
            <a:pPr lvl="1"/>
            <a:r>
              <a:rPr lang="ko-KR" altLang="en-US" dirty="0" err="1"/>
              <a:t>딥러닝</a:t>
            </a:r>
            <a:r>
              <a:rPr lang="ko-KR" altLang="en-US" dirty="0"/>
              <a:t> 학습을 위한 시계열 데이터</a:t>
            </a:r>
            <a:endParaRPr lang="en-US" altLang="ko-KR" dirty="0"/>
          </a:p>
          <a:p>
            <a:pPr lvl="2"/>
            <a:r>
              <a:rPr lang="ko-KR" altLang="en-US" dirty="0"/>
              <a:t>관측치 </a:t>
            </a:r>
            <a:r>
              <a:rPr lang="en-US" altLang="ko-KR" dirty="0"/>
              <a:t>1: </a:t>
            </a:r>
            <a:r>
              <a:rPr lang="ko-KR" altLang="en-US" dirty="0"/>
              <a:t>다변수시계열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2000</a:t>
            </a:r>
            <a:r>
              <a:rPr lang="ko-KR" altLang="en-US" dirty="0"/>
              <a:t>년</a:t>
            </a:r>
            <a:r>
              <a:rPr lang="en-US" altLang="ko-KR" dirty="0"/>
              <a:t>~2010</a:t>
            </a:r>
            <a:r>
              <a:rPr lang="ko-KR" altLang="en-US" dirty="0"/>
              <a:t>년까지의 주가수익률</a:t>
            </a:r>
            <a:r>
              <a:rPr lang="en-US" altLang="ko-KR" dirty="0"/>
              <a:t>, lagged </a:t>
            </a:r>
            <a:r>
              <a:rPr lang="ko-KR" altLang="en-US" dirty="0"/>
              <a:t>시가총액</a:t>
            </a:r>
            <a:r>
              <a:rPr lang="en-US" altLang="ko-KR" dirty="0"/>
              <a:t>, PER, PBR </a:t>
            </a:r>
            <a:r>
              <a:rPr lang="ko-KR" altLang="en-US" dirty="0"/>
              <a:t>등 </a:t>
            </a:r>
            <a:r>
              <a:rPr lang="en-US" altLang="ko-KR" dirty="0"/>
              <a:t>(matrix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관측치 </a:t>
            </a:r>
            <a:r>
              <a:rPr lang="en-US" altLang="ko-KR" dirty="0"/>
              <a:t>2: </a:t>
            </a:r>
            <a:r>
              <a:rPr lang="ko-KR" altLang="en-US" dirty="0"/>
              <a:t>마찬가지로 다변수시계열</a:t>
            </a:r>
            <a:endParaRPr lang="en-US" altLang="ko-KR" dirty="0"/>
          </a:p>
          <a:p>
            <a:pPr lvl="3"/>
            <a:r>
              <a:rPr lang="en-US" altLang="ko-KR" dirty="0"/>
              <a:t>2001</a:t>
            </a:r>
            <a:r>
              <a:rPr lang="ko-KR" altLang="en-US" dirty="0"/>
              <a:t>년 </a:t>
            </a:r>
            <a:r>
              <a:rPr lang="en-US" altLang="ko-KR" dirty="0"/>
              <a:t>~ 2011</a:t>
            </a:r>
            <a:r>
              <a:rPr lang="ko-KR" altLang="en-US" dirty="0"/>
              <a:t>년까지의 주가수익률</a:t>
            </a:r>
            <a:r>
              <a:rPr lang="en-US" altLang="ko-KR" dirty="0"/>
              <a:t>, lagged </a:t>
            </a:r>
            <a:r>
              <a:rPr lang="ko-KR" altLang="en-US" dirty="0"/>
              <a:t>시가총액</a:t>
            </a:r>
            <a:r>
              <a:rPr lang="en-US" altLang="ko-KR" dirty="0"/>
              <a:t>, PER, PBR </a:t>
            </a:r>
            <a:r>
              <a:rPr lang="ko-KR" altLang="en-US" dirty="0"/>
              <a:t>등 </a:t>
            </a:r>
            <a:r>
              <a:rPr lang="en-US" altLang="ko-KR" dirty="0"/>
              <a:t>(matrix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이런 데이터의 경우 </a:t>
            </a:r>
            <a:r>
              <a:rPr lang="en-US" altLang="ko-KR" dirty="0"/>
              <a:t>array </a:t>
            </a:r>
            <a:r>
              <a:rPr lang="ko-KR" altLang="en-US" dirty="0"/>
              <a:t>형태로 </a:t>
            </a:r>
            <a:r>
              <a:rPr lang="ko-KR" altLang="en-US" dirty="0" err="1"/>
              <a:t>저장되어야하는</a:t>
            </a:r>
            <a:r>
              <a:rPr lang="ko-KR" altLang="en-US" dirty="0"/>
              <a:t> 유형이다</a:t>
            </a:r>
            <a:r>
              <a:rPr lang="en-US" altLang="ko-KR" dirty="0"/>
              <a:t>!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FC686-A264-4E83-BD6C-32887B41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1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B44DD-00E9-4A02-A226-F85A2A57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배열 </a:t>
            </a:r>
            <a:r>
              <a:rPr lang="en-US" altLang="ko-KR" dirty="0"/>
              <a:t>(Array)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88048-53C0-4B88-B2CB-F6EEB7F2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 : </a:t>
            </a:r>
            <a:r>
              <a:rPr lang="ko-KR" altLang="en-US" dirty="0"/>
              <a:t>행렬을 </a:t>
            </a:r>
            <a:r>
              <a:rPr lang="en-US" altLang="ko-KR" dirty="0"/>
              <a:t>3</a:t>
            </a:r>
            <a:r>
              <a:rPr lang="ko-KR" altLang="en-US" dirty="0"/>
              <a:t>차원 이상으로 다차원으로 확장한 것</a:t>
            </a:r>
          </a:p>
          <a:p>
            <a:pPr lvl="1"/>
            <a:r>
              <a:rPr lang="en-US" altLang="ko-KR" dirty="0"/>
              <a:t>“dim=c(row, column, floor)” parameter</a:t>
            </a:r>
            <a:r>
              <a:rPr lang="ko-KR" altLang="en-US" dirty="0"/>
              <a:t>를 이용하여 차원 설정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E62B-F868-4FE0-9D6A-C8EB25C5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24F99-2454-4564-B4E0-5332A1AF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32" y="2557280"/>
            <a:ext cx="5953125" cy="364807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D03BA07-0876-4B65-8891-76651C548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66560"/>
              </p:ext>
            </p:extLst>
          </p:nvPr>
        </p:nvGraphicFramePr>
        <p:xfrm>
          <a:off x="7800330" y="3212056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D1CA329-9A6E-4CEE-8580-49947371D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08864"/>
              </p:ext>
            </p:extLst>
          </p:nvPr>
        </p:nvGraphicFramePr>
        <p:xfrm>
          <a:off x="7810586" y="4251930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74AF23D4-CF17-4710-88BF-7772259A2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41406"/>
              </p:ext>
            </p:extLst>
          </p:nvPr>
        </p:nvGraphicFramePr>
        <p:xfrm>
          <a:off x="7809121" y="5323737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A3D8E0-3A9C-46A7-BCB6-9EC979237C7B}"/>
              </a:ext>
            </a:extLst>
          </p:cNvPr>
          <p:cNvSpPr txBox="1"/>
          <p:nvPr/>
        </p:nvSpPr>
        <p:spPr>
          <a:xfrm>
            <a:off x="7022820" y="3212056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68209-BAF1-422D-BAFD-798B7CAA8BD8}"/>
              </a:ext>
            </a:extLst>
          </p:cNvPr>
          <p:cNvSpPr txBox="1"/>
          <p:nvPr/>
        </p:nvSpPr>
        <p:spPr>
          <a:xfrm>
            <a:off x="7022819" y="4272817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21711-6161-48C2-9099-65FAA7C4B18A}"/>
              </a:ext>
            </a:extLst>
          </p:cNvPr>
          <p:cNvSpPr txBox="1"/>
          <p:nvPr/>
        </p:nvSpPr>
        <p:spPr>
          <a:xfrm>
            <a:off x="7036558" y="5374358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0402E-5E9E-4CD9-A0C0-247D8B8B8EF4}"/>
              </a:ext>
            </a:extLst>
          </p:cNvPr>
          <p:cNvSpPr txBox="1"/>
          <p:nvPr/>
        </p:nvSpPr>
        <p:spPr>
          <a:xfrm>
            <a:off x="7816627" y="2667865"/>
            <a:ext cx="1721651" cy="36933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1    2    3    4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89234-0DDB-4937-84BD-C061D9823044}"/>
              </a:ext>
            </a:extLst>
          </p:cNvPr>
          <p:cNvSpPr txBox="1"/>
          <p:nvPr/>
        </p:nvSpPr>
        <p:spPr>
          <a:xfrm>
            <a:off x="9734640" y="3218194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9F002-5268-4F1D-B789-1E4CF732151B}"/>
              </a:ext>
            </a:extLst>
          </p:cNvPr>
          <p:cNvSpPr txBox="1"/>
          <p:nvPr/>
        </p:nvSpPr>
        <p:spPr>
          <a:xfrm>
            <a:off x="9734640" y="4304111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2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C812D-0DC2-48D6-A5FA-356B3FC74580}"/>
              </a:ext>
            </a:extLst>
          </p:cNvPr>
          <p:cNvSpPr txBox="1"/>
          <p:nvPr/>
        </p:nvSpPr>
        <p:spPr>
          <a:xfrm>
            <a:off x="9734640" y="5374358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3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219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87A0A-45B7-46CB-9306-AE05A087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배열 </a:t>
            </a:r>
            <a:r>
              <a:rPr lang="en-US" altLang="ko-KR" dirty="0"/>
              <a:t>(Array)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62054-AB52-4255-90AA-FA5CBF47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 indexing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26BEA-06A6-4687-98F7-CB20C48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47C890-DB46-4B7E-9E2A-6B517AF96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02" b="16108"/>
          <a:stretch/>
        </p:blipFill>
        <p:spPr>
          <a:xfrm>
            <a:off x="1169162" y="2043828"/>
            <a:ext cx="5453064" cy="53184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A03ED1A-3C35-4E2F-B516-E576D22F9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51029"/>
              </p:ext>
            </p:extLst>
          </p:nvPr>
        </p:nvGraphicFramePr>
        <p:xfrm>
          <a:off x="7940290" y="2411662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2FD17F1-64FF-4BAE-BCE7-96577F170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36120"/>
              </p:ext>
            </p:extLst>
          </p:nvPr>
        </p:nvGraphicFramePr>
        <p:xfrm>
          <a:off x="7950546" y="3451536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D3630CBA-8C16-4F0A-BBF9-CE5EE7DA0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87291"/>
              </p:ext>
            </p:extLst>
          </p:nvPr>
        </p:nvGraphicFramePr>
        <p:xfrm>
          <a:off x="7949081" y="4523343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068E12-B277-44A2-BC35-11DBAB6B4838}"/>
              </a:ext>
            </a:extLst>
          </p:cNvPr>
          <p:cNvSpPr txBox="1"/>
          <p:nvPr/>
        </p:nvSpPr>
        <p:spPr>
          <a:xfrm>
            <a:off x="7162780" y="2411662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84F9D-92AE-4574-8354-66B69B311BC6}"/>
              </a:ext>
            </a:extLst>
          </p:cNvPr>
          <p:cNvSpPr txBox="1"/>
          <p:nvPr/>
        </p:nvSpPr>
        <p:spPr>
          <a:xfrm>
            <a:off x="7162779" y="3472423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5D4F0-1E74-4239-9BA2-B96C070C1E62}"/>
              </a:ext>
            </a:extLst>
          </p:cNvPr>
          <p:cNvSpPr txBox="1"/>
          <p:nvPr/>
        </p:nvSpPr>
        <p:spPr>
          <a:xfrm>
            <a:off x="7176518" y="4573964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79D6-027A-465F-A292-63088AB567BC}"/>
              </a:ext>
            </a:extLst>
          </p:cNvPr>
          <p:cNvSpPr txBox="1"/>
          <p:nvPr/>
        </p:nvSpPr>
        <p:spPr>
          <a:xfrm>
            <a:off x="7956587" y="1867471"/>
            <a:ext cx="1721651" cy="36933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1    2    3    4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C46B4-F9E6-4DEE-8550-B8E14D2ACE22}"/>
              </a:ext>
            </a:extLst>
          </p:cNvPr>
          <p:cNvSpPr txBox="1"/>
          <p:nvPr/>
        </p:nvSpPr>
        <p:spPr>
          <a:xfrm>
            <a:off x="9874600" y="2417800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A81C76-DB68-41DE-AC70-7A21EB8C7D98}"/>
              </a:ext>
            </a:extLst>
          </p:cNvPr>
          <p:cNvSpPr txBox="1"/>
          <p:nvPr/>
        </p:nvSpPr>
        <p:spPr>
          <a:xfrm>
            <a:off x="9874600" y="3503717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2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93147-17DA-4AC6-ADF7-948253326AFD}"/>
              </a:ext>
            </a:extLst>
          </p:cNvPr>
          <p:cNvSpPr txBox="1"/>
          <p:nvPr/>
        </p:nvSpPr>
        <p:spPr>
          <a:xfrm>
            <a:off x="9874600" y="4573964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3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510DE-B86A-4477-A7E8-96A85A498327}"/>
              </a:ext>
            </a:extLst>
          </p:cNvPr>
          <p:cNvSpPr/>
          <p:nvPr/>
        </p:nvSpPr>
        <p:spPr>
          <a:xfrm>
            <a:off x="8754697" y="2315668"/>
            <a:ext cx="510809" cy="58592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F28D32-B331-4EEE-98AC-2BEC47805CF8}"/>
              </a:ext>
            </a:extLst>
          </p:cNvPr>
          <p:cNvSpPr/>
          <p:nvPr/>
        </p:nvSpPr>
        <p:spPr>
          <a:xfrm>
            <a:off x="8754697" y="3381231"/>
            <a:ext cx="510809" cy="58592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F2CDF0-95FD-447F-8422-F97C9F6DEBE2}"/>
              </a:ext>
            </a:extLst>
          </p:cNvPr>
          <p:cNvSpPr/>
          <p:nvPr/>
        </p:nvSpPr>
        <p:spPr>
          <a:xfrm>
            <a:off x="8754697" y="4438532"/>
            <a:ext cx="510809" cy="58592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BEC1D7-3E40-4D98-A460-C062319B4849}"/>
                  </a:ext>
                </a:extLst>
              </p:cNvPr>
              <p:cNvSpPr txBox="1"/>
              <p:nvPr/>
            </p:nvSpPr>
            <p:spPr>
              <a:xfrm>
                <a:off x="2994428" y="3861623"/>
                <a:ext cx="3170388" cy="132343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1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번째 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row, </a:t>
                </a:r>
                <a:r>
                  <a:rPr lang="en-US" altLang="ko-KR" sz="2000" b="1" dirty="0">
                    <a:solidFill>
                      <a:schemeClr val="accent5"/>
                    </a:solidFill>
                  </a:rPr>
                  <a:t>3</a:t>
                </a:r>
                <a:r>
                  <a:rPr lang="ko-KR" altLang="en-US" sz="2000" b="1" dirty="0">
                    <a:solidFill>
                      <a:schemeClr val="accent5"/>
                    </a:solidFill>
                  </a:rPr>
                  <a:t>번째 </a:t>
                </a:r>
                <a:r>
                  <a:rPr lang="en-US" altLang="ko-KR" sz="2000" b="1" dirty="0">
                    <a:solidFill>
                      <a:schemeClr val="accent5"/>
                    </a:solidFill>
                  </a:rPr>
                  <a:t>column</a:t>
                </a:r>
              </a:p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에 속한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개 원소들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Ex) 5 : (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ko-KR" sz="2000" b="1" dirty="0">
                    <a:solidFill>
                      <a:schemeClr val="accent5"/>
                    </a:solidFill>
                  </a:rPr>
                  <a:t>3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,1)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ko-KR" sz="20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(1)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Ex) 21 : (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</a:t>
                </a:r>
                <a:r>
                  <a:rPr lang="en-US" altLang="ko-KR" sz="2000" b="1" dirty="0">
                    <a:solidFill>
                      <a:schemeClr val="accent5"/>
                    </a:solidFill>
                  </a:rPr>
                  <a:t>3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,3)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ko-KR" sz="20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(3)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 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BEC1D7-3E40-4D98-A460-C062319B4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428" y="3861623"/>
                <a:ext cx="3170388" cy="1323439"/>
              </a:xfrm>
              <a:prstGeom prst="rect">
                <a:avLst/>
              </a:prstGeom>
              <a:blipFill>
                <a:blip r:embed="rId3"/>
                <a:stretch>
                  <a:fillRect t="-1794" b="-538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E91513F5-56E9-4EB5-968F-5FB2D89D5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73082"/>
              </p:ext>
            </p:extLst>
          </p:nvPr>
        </p:nvGraphicFramePr>
        <p:xfrm>
          <a:off x="1330570" y="4607303"/>
          <a:ext cx="1453661" cy="392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41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5D7834E-3C0B-4FE7-BBCE-97E3987A8BF7}"/>
              </a:ext>
            </a:extLst>
          </p:cNvPr>
          <p:cNvSpPr txBox="1"/>
          <p:nvPr/>
        </p:nvSpPr>
        <p:spPr>
          <a:xfrm>
            <a:off x="1330570" y="4078169"/>
            <a:ext cx="1453661" cy="4001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    </a:t>
            </a:r>
            <a:r>
              <a:rPr lang="en-US" sz="2000" b="1" dirty="0">
                <a:solidFill>
                  <a:schemeClr val="tx1"/>
                </a:solidFill>
              </a:rPr>
              <a:t>2</a:t>
            </a:r>
            <a:r>
              <a:rPr lang="ko-KR" altLang="en-US" sz="2000" b="1" dirty="0">
                <a:solidFill>
                  <a:schemeClr val="tx1"/>
                </a:solidFill>
              </a:rPr>
              <a:t>    </a:t>
            </a:r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410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A56B4-E25B-438F-9639-BC81FAD2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배열 </a:t>
            </a:r>
            <a:r>
              <a:rPr lang="en-US" altLang="ko-KR" dirty="0"/>
              <a:t>(Array)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3F9ED-D2D7-4411-82A2-42FC1CCD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16] Array indexing </a:t>
            </a:r>
            <a:r>
              <a:rPr lang="ko-KR" altLang="en-US" dirty="0"/>
              <a:t>결과 예상</a:t>
            </a:r>
            <a:endParaRPr lang="en-US" altLang="ko-KR" dirty="0"/>
          </a:p>
          <a:p>
            <a:pPr lvl="1"/>
            <a:r>
              <a:rPr lang="ko-KR" altLang="en-US" dirty="0"/>
              <a:t>다음 코드를 실행한 결과가 무엇일지 생각해봅시다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x &lt;- array(1:24, dim=c(2,4,3))</a:t>
            </a:r>
          </a:p>
          <a:p>
            <a:pPr lvl="1"/>
            <a:r>
              <a:rPr lang="en-US" altLang="ko-KR" dirty="0"/>
              <a:t>x[,2,]</a:t>
            </a:r>
          </a:p>
          <a:p>
            <a:pPr lvl="1"/>
            <a:r>
              <a:rPr lang="en-US" altLang="ko-KR" dirty="0"/>
              <a:t>x[,2,3]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CCD36-9815-41E6-9295-61F03740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F194F07-02F0-4884-84C3-78EE59530456}" type="slidenum">
              <a:rPr lang="ko-KR" altLang="en-US" smtClean="0"/>
              <a:t>69</a:t>
            </a:fld>
            <a:endParaRPr lang="ko-KR" altLang="en-US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0B9139F9-BE11-4D2D-B742-CB2AB5AF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66611"/>
              </p:ext>
            </p:extLst>
          </p:nvPr>
        </p:nvGraphicFramePr>
        <p:xfrm>
          <a:off x="3900130" y="3445322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E5298E95-225A-4A92-99B9-60A8B9AAF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159331"/>
              </p:ext>
            </p:extLst>
          </p:nvPr>
        </p:nvGraphicFramePr>
        <p:xfrm>
          <a:off x="3910386" y="4485196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473BFB70-5285-4DE1-AF74-678EFB6BB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72948"/>
              </p:ext>
            </p:extLst>
          </p:nvPr>
        </p:nvGraphicFramePr>
        <p:xfrm>
          <a:off x="3908921" y="5557003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0E0B2C-C949-4AE0-8ABB-22580C822109}"/>
              </a:ext>
            </a:extLst>
          </p:cNvPr>
          <p:cNvSpPr txBox="1"/>
          <p:nvPr/>
        </p:nvSpPr>
        <p:spPr>
          <a:xfrm>
            <a:off x="3122620" y="3445322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133E-AB1B-47B6-AF13-793894D8D616}"/>
              </a:ext>
            </a:extLst>
          </p:cNvPr>
          <p:cNvSpPr txBox="1"/>
          <p:nvPr/>
        </p:nvSpPr>
        <p:spPr>
          <a:xfrm>
            <a:off x="3122619" y="4506083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DAC1B-6C06-49CB-9CF5-3F9EA79618AD}"/>
              </a:ext>
            </a:extLst>
          </p:cNvPr>
          <p:cNvSpPr txBox="1"/>
          <p:nvPr/>
        </p:nvSpPr>
        <p:spPr>
          <a:xfrm>
            <a:off x="3136358" y="5607624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1B0BD3-CDA7-4E3D-A89C-55074E390FD6}"/>
              </a:ext>
            </a:extLst>
          </p:cNvPr>
          <p:cNvSpPr txBox="1"/>
          <p:nvPr/>
        </p:nvSpPr>
        <p:spPr>
          <a:xfrm>
            <a:off x="3916427" y="2901131"/>
            <a:ext cx="1721651" cy="36933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1    2    3    4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E1D69-F8FC-41FB-BEBC-134B187301B7}"/>
              </a:ext>
            </a:extLst>
          </p:cNvPr>
          <p:cNvSpPr txBox="1"/>
          <p:nvPr/>
        </p:nvSpPr>
        <p:spPr>
          <a:xfrm>
            <a:off x="5834440" y="3451460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B913E8-64F4-4F30-AB3D-92B4B67DA9B4}"/>
              </a:ext>
            </a:extLst>
          </p:cNvPr>
          <p:cNvSpPr txBox="1"/>
          <p:nvPr/>
        </p:nvSpPr>
        <p:spPr>
          <a:xfrm>
            <a:off x="5834440" y="4537377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2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D8B2A2-4CA9-479C-8031-DB26875073AD}"/>
              </a:ext>
            </a:extLst>
          </p:cNvPr>
          <p:cNvSpPr txBox="1"/>
          <p:nvPr/>
        </p:nvSpPr>
        <p:spPr>
          <a:xfrm>
            <a:off x="5834440" y="5607624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3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0AB758-68D1-4E41-9487-CEE8F4D86F56}"/>
              </a:ext>
            </a:extLst>
          </p:cNvPr>
          <p:cNvSpPr/>
          <p:nvPr/>
        </p:nvSpPr>
        <p:spPr>
          <a:xfrm>
            <a:off x="4289627" y="3406540"/>
            <a:ext cx="510809" cy="9115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2DB2E5-4999-474B-87A5-779983FE8389}"/>
              </a:ext>
            </a:extLst>
          </p:cNvPr>
          <p:cNvSpPr/>
          <p:nvPr/>
        </p:nvSpPr>
        <p:spPr>
          <a:xfrm>
            <a:off x="4289627" y="4465804"/>
            <a:ext cx="510809" cy="9115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D1E71C-8D7F-4372-8296-90090A0ADADE}"/>
              </a:ext>
            </a:extLst>
          </p:cNvPr>
          <p:cNvSpPr/>
          <p:nvPr/>
        </p:nvSpPr>
        <p:spPr>
          <a:xfrm>
            <a:off x="4289627" y="5532827"/>
            <a:ext cx="510809" cy="9115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CFF43DA2-AD27-4D21-953F-80E70C36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51333"/>
              </p:ext>
            </p:extLst>
          </p:nvPr>
        </p:nvGraphicFramePr>
        <p:xfrm>
          <a:off x="8417102" y="3445322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9">
            <a:extLst>
              <a:ext uri="{FF2B5EF4-FFF2-40B4-BE49-F238E27FC236}">
                <a16:creationId xmlns:a16="http://schemas.microsoft.com/office/drawing/2014/main" id="{34C96A0F-3681-4633-8478-F2F40C747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971075"/>
              </p:ext>
            </p:extLst>
          </p:nvPr>
        </p:nvGraphicFramePr>
        <p:xfrm>
          <a:off x="8427358" y="4485196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10">
            <a:extLst>
              <a:ext uri="{FF2B5EF4-FFF2-40B4-BE49-F238E27FC236}">
                <a16:creationId xmlns:a16="http://schemas.microsoft.com/office/drawing/2014/main" id="{5B647EA7-0798-4EB7-BC79-3E4092EF7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52762"/>
              </p:ext>
            </p:extLst>
          </p:nvPr>
        </p:nvGraphicFramePr>
        <p:xfrm>
          <a:off x="8425893" y="5557003"/>
          <a:ext cx="1737948" cy="87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3854F45-B7A2-4545-B67C-CE223E414BC7}"/>
              </a:ext>
            </a:extLst>
          </p:cNvPr>
          <p:cNvSpPr txBox="1"/>
          <p:nvPr/>
        </p:nvSpPr>
        <p:spPr>
          <a:xfrm>
            <a:off x="7639592" y="3445322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A6521-78FD-4C19-AB03-E1AF592D404E}"/>
              </a:ext>
            </a:extLst>
          </p:cNvPr>
          <p:cNvSpPr txBox="1"/>
          <p:nvPr/>
        </p:nvSpPr>
        <p:spPr>
          <a:xfrm>
            <a:off x="7639591" y="4506083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350CC6-F055-4F8C-B09F-D69CA8CAD952}"/>
              </a:ext>
            </a:extLst>
          </p:cNvPr>
          <p:cNvSpPr txBox="1"/>
          <p:nvPr/>
        </p:nvSpPr>
        <p:spPr>
          <a:xfrm>
            <a:off x="7653330" y="5607624"/>
            <a:ext cx="510809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4DC43-1AFE-4511-AF90-3CDCD6EBE30E}"/>
              </a:ext>
            </a:extLst>
          </p:cNvPr>
          <p:cNvSpPr txBox="1"/>
          <p:nvPr/>
        </p:nvSpPr>
        <p:spPr>
          <a:xfrm>
            <a:off x="8433399" y="2901131"/>
            <a:ext cx="1721651" cy="36933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1    2    3    4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D6FF3-9297-42D8-BA4C-5800B7471F8E}"/>
              </a:ext>
            </a:extLst>
          </p:cNvPr>
          <p:cNvSpPr txBox="1"/>
          <p:nvPr/>
        </p:nvSpPr>
        <p:spPr>
          <a:xfrm>
            <a:off x="10351412" y="3451460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EAD1A0-7BE6-4C70-A81A-222620637BC5}"/>
              </a:ext>
            </a:extLst>
          </p:cNvPr>
          <p:cNvSpPr txBox="1"/>
          <p:nvPr/>
        </p:nvSpPr>
        <p:spPr>
          <a:xfrm>
            <a:off x="10351412" y="4537377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2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4AAE7B-F15F-4DDD-81E9-7DE37756CC34}"/>
              </a:ext>
            </a:extLst>
          </p:cNvPr>
          <p:cNvSpPr txBox="1"/>
          <p:nvPr/>
        </p:nvSpPr>
        <p:spPr>
          <a:xfrm>
            <a:off x="10351412" y="5607624"/>
            <a:ext cx="103455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</a:rPr>
              <a:t>3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4728B7-1D19-4D56-9DA7-FEFBCC0122AB}"/>
              </a:ext>
            </a:extLst>
          </p:cNvPr>
          <p:cNvSpPr/>
          <p:nvPr/>
        </p:nvSpPr>
        <p:spPr>
          <a:xfrm>
            <a:off x="8806599" y="5532827"/>
            <a:ext cx="510809" cy="91155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1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098EA-25C6-4E3D-AB3B-FAF6A35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6BF4F5-9AF3-4F2A-BFC4-07746DFF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알고리즘을 구현할 수 있는 도구</a:t>
            </a:r>
            <a:endParaRPr lang="en-US" altLang="ko-KR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/>
            <a:r>
              <a:rPr lang="ko-KR" altLang="en-US" dirty="0"/>
              <a:t>데이터 처리</a:t>
            </a:r>
            <a:r>
              <a:rPr lang="en-US" altLang="ko-KR" dirty="0"/>
              <a:t>, </a:t>
            </a:r>
            <a:r>
              <a:rPr lang="ko-KR" altLang="en-US" dirty="0"/>
              <a:t>데이터 저장 </a:t>
            </a:r>
            <a:r>
              <a:rPr lang="en-US" altLang="ko-KR" dirty="0"/>
              <a:t>(database), </a:t>
            </a:r>
            <a:r>
              <a:rPr lang="ko-KR" altLang="en-US" dirty="0"/>
              <a:t>여러가지 알고리즘 구현</a:t>
            </a:r>
            <a:r>
              <a:rPr lang="en-US" altLang="ko-KR" dirty="0"/>
              <a:t>, </a:t>
            </a:r>
            <a:r>
              <a:rPr lang="ko-KR" altLang="en-US" dirty="0"/>
              <a:t>통계분석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통계분석으로 사용할 만한 언어들</a:t>
            </a:r>
            <a:endParaRPr lang="en-US" altLang="ko-KR" dirty="0"/>
          </a:p>
          <a:p>
            <a:pPr lvl="1"/>
            <a:r>
              <a:rPr lang="en-US" altLang="ko-KR" dirty="0"/>
              <a:t>R, python, </a:t>
            </a:r>
            <a:r>
              <a:rPr lang="en-US" altLang="ko-KR" dirty="0" err="1"/>
              <a:t>matlab</a:t>
            </a:r>
            <a:r>
              <a:rPr lang="en-US" altLang="ko-KR" dirty="0"/>
              <a:t>, </a:t>
            </a:r>
            <a:r>
              <a:rPr lang="en-US" altLang="ko-KR" b="1" dirty="0"/>
              <a:t>Stata</a:t>
            </a:r>
            <a:r>
              <a:rPr lang="en-US" altLang="ko-KR" dirty="0"/>
              <a:t>, SAS</a:t>
            </a:r>
          </a:p>
          <a:p>
            <a:pPr lvl="2"/>
            <a:r>
              <a:rPr lang="en-US" altLang="ko-KR" dirty="0"/>
              <a:t>(Stata: academic</a:t>
            </a:r>
            <a:r>
              <a:rPr lang="ko-KR" altLang="en-US" dirty="0"/>
              <a:t>이나 보고서용의 </a:t>
            </a:r>
            <a:r>
              <a:rPr lang="en-US" altLang="ko-KR" dirty="0"/>
              <a:t>table </a:t>
            </a:r>
            <a:r>
              <a:rPr lang="ko-KR" altLang="en-US" dirty="0"/>
              <a:t>만들기의 </a:t>
            </a:r>
            <a:r>
              <a:rPr lang="ko-KR" altLang="en-US" dirty="0" err="1"/>
              <a:t>최강자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요즘의 </a:t>
            </a:r>
            <a:r>
              <a:rPr lang="en-US" altLang="ko-KR" dirty="0"/>
              <a:t>panel data analysis</a:t>
            </a:r>
            <a:r>
              <a:rPr lang="ko-KR" altLang="en-US" dirty="0"/>
              <a:t>는 다 </a:t>
            </a:r>
            <a:r>
              <a:rPr lang="en-US" altLang="ko-KR" dirty="0"/>
              <a:t>Stata</a:t>
            </a:r>
            <a:r>
              <a:rPr lang="ko-KR" altLang="en-US" dirty="0"/>
              <a:t>로 넘어오는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46A2EF-66B0-4613-B8FC-D1ADCC9E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BD09A46-767C-4635-BEF9-176AA443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1997"/>
            <a:ext cx="1302541" cy="1009289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0FF9655-ABAE-447D-B0DC-19FF14F3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38" y="5922169"/>
            <a:ext cx="2833688" cy="850106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4B465BB-86AB-4D69-8532-9EC5BE2F7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17" y="5916537"/>
            <a:ext cx="2387334" cy="766916"/>
          </a:xfrm>
          <a:prstGeom prst="rect">
            <a:avLst/>
          </a:prstGeom>
        </p:spPr>
      </p:pic>
      <p:pic>
        <p:nvPicPr>
          <p:cNvPr id="1026" name="Picture 2" descr="Mathworks MATLAB Grader">
            <a:extLst>
              <a:ext uri="{FF2B5EF4-FFF2-40B4-BE49-F238E27FC236}">
                <a16:creationId xmlns:a16="http://schemas.microsoft.com/office/drawing/2014/main" id="{D087A7B7-EC26-4A1A-95D7-E7296CD25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29" y="4969801"/>
            <a:ext cx="2040731" cy="11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S ( Statistical Analysis Software ) Modules: SAS Clinical SAS Finance SAS  BI SAS Advanced analytics | Sas institute, Sas, Personalized medicine">
            <a:extLst>
              <a:ext uri="{FF2B5EF4-FFF2-40B4-BE49-F238E27FC236}">
                <a16:creationId xmlns:a16="http://schemas.microsoft.com/office/drawing/2014/main" id="{41675767-9CCF-48C9-9CD3-176DFCA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45" y="4877314"/>
            <a:ext cx="2833688" cy="9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42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D04FEB-5447-4BF4-8AA1-7DC176B6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실전 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DBA649-C898-4A33-8B98-A0EF57016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A60E13-8DCE-4629-88C6-B9B882A3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46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2F1A920-7449-4CC9-B097-7B5A2D10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6DA2E6-A6CB-46A3-B240-E1124CC4C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수많은 변칙적 상황과 예상치 못한 오류와의 싸움</a:t>
            </a:r>
            <a:endParaRPr lang="en-US" altLang="ko-KR" dirty="0"/>
          </a:p>
          <a:p>
            <a:pPr lvl="1"/>
            <a:r>
              <a:rPr lang="ko-KR" altLang="en-US" dirty="0"/>
              <a:t>수많은 데이터 타입</a:t>
            </a:r>
            <a:endParaRPr lang="en-US" altLang="ko-KR" dirty="0"/>
          </a:p>
          <a:p>
            <a:pPr lvl="1"/>
            <a:r>
              <a:rPr lang="en-US" altLang="ko-KR" dirty="0"/>
              <a:t>Outliers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나오지 않는 결과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결과 나올 때까지 무한반복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승률을 조금이라도 올리려면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도구를 잘 써야 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Rstudio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E92049-9B90-41A4-A0D9-5CEAC72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CBDF00-D9DD-40A6-9CA4-AEB2ECB2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989" y="2087084"/>
            <a:ext cx="6297135" cy="37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17984-77B9-465E-A2D6-0C5BFB39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0A733-7AB9-40D8-8083-E4190637A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matrix vs </a:t>
            </a:r>
            <a:r>
              <a:rPr lang="en-US" altLang="ko-KR" dirty="0" err="1"/>
              <a:t>data.frame</a:t>
            </a:r>
            <a:r>
              <a:rPr lang="en-US" altLang="ko-KR" dirty="0"/>
              <a:t> (vs array) ?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A2B38-B61B-48C9-85DD-CA27F41C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84E63-9831-4C40-A506-CBD760D1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29" y="2221664"/>
            <a:ext cx="7629942" cy="39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4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B24E3-FB69-4EB4-82D6-89B693CF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</a:t>
            </a:r>
            <a:r>
              <a:rPr lang="en-US" altLang="ko-KR" dirty="0"/>
              <a:t>R (python)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DDA8A-39CF-4A89-A643-D2AFFA2D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10B0340-DEEC-41A3-B284-4F00C32A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98" y="1497013"/>
            <a:ext cx="9011804" cy="4679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11B0A-3CF0-4AAC-AF81-55B8975AF04B}"/>
              </a:ext>
            </a:extLst>
          </p:cNvPr>
          <p:cNvSpPr txBox="1"/>
          <p:nvPr/>
        </p:nvSpPr>
        <p:spPr>
          <a:xfrm>
            <a:off x="2698811" y="1722268"/>
            <a:ext cx="179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matrix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84D88-2936-4D66-99C0-3E364A9D4622}"/>
              </a:ext>
            </a:extLst>
          </p:cNvPr>
          <p:cNvSpPr txBox="1"/>
          <p:nvPr/>
        </p:nvSpPr>
        <p:spPr>
          <a:xfrm>
            <a:off x="5820798" y="1722268"/>
            <a:ext cx="18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568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766BF8-E32A-44AD-98A1-E0E570D9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 studio</a:t>
            </a:r>
            <a:r>
              <a:rPr lang="ko-KR" altLang="en-US" dirty="0"/>
              <a:t> 설치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033021-168B-4B35-B498-4BF1B8C4B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723EB-6450-4145-A748-B7E142ED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058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E8C28-450E-4783-9754-87C501FC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5DF0F-39C6-4F5D-AD7F-22B53B01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: </a:t>
            </a:r>
            <a:r>
              <a:rPr lang="ko-KR" altLang="en-US" dirty="0"/>
              <a:t>상호 대화식 인터페이스 </a:t>
            </a:r>
            <a:r>
              <a:rPr lang="en-US" altLang="ko-KR" dirty="0"/>
              <a:t>(Python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과 </a:t>
            </a:r>
            <a:r>
              <a:rPr lang="ko-KR" altLang="en-US" dirty="0" err="1"/>
              <a:t>비슷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입력된 명령문에 대한 결과를 곧장 확인 가능하여 편리함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간단한 코드를 입력하고 이에 대한 결과를 빠르게 확인할 때 유용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복잡한 프로그래밍을 하기에는 가독성 등의 문제 발생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Rstudio</a:t>
            </a:r>
            <a:r>
              <a:rPr lang="en-US" altLang="ko-KR" dirty="0"/>
              <a:t> : </a:t>
            </a:r>
            <a:r>
              <a:rPr lang="ko-KR" altLang="en-US" dirty="0"/>
              <a:t>코드를 먼저 다 구현하고</a:t>
            </a:r>
            <a:r>
              <a:rPr lang="en-US" altLang="ko-KR" dirty="0"/>
              <a:t>, </a:t>
            </a:r>
            <a:r>
              <a:rPr lang="ko-KR" altLang="en-US" dirty="0"/>
              <a:t>결과를 차례대로 확인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코드 </a:t>
            </a:r>
            <a:r>
              <a:rPr lang="ko-KR" altLang="en-US" dirty="0" err="1"/>
              <a:t>입력창</a:t>
            </a:r>
            <a:r>
              <a:rPr lang="en-US" altLang="ko-KR" dirty="0"/>
              <a:t>, </a:t>
            </a:r>
            <a:r>
              <a:rPr lang="ko-KR" altLang="en-US" dirty="0" err="1"/>
              <a:t>결과창</a:t>
            </a:r>
            <a:r>
              <a:rPr lang="en-US" altLang="ko-KR" dirty="0"/>
              <a:t>(Console), </a:t>
            </a:r>
            <a:r>
              <a:rPr lang="ko-KR" altLang="en-US" dirty="0"/>
              <a:t>환경 창</a:t>
            </a:r>
            <a:r>
              <a:rPr lang="en-US" altLang="ko-KR" dirty="0"/>
              <a:t>, Plot </a:t>
            </a:r>
            <a:r>
              <a:rPr lang="ko-KR" altLang="en-US" dirty="0"/>
              <a:t>창 등이 분리되어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(Python Spyder</a:t>
            </a:r>
            <a:r>
              <a:rPr lang="ko-KR" altLang="en-US" dirty="0"/>
              <a:t>와 </a:t>
            </a:r>
            <a:r>
              <a:rPr lang="ko-KR" altLang="en-US" dirty="0" err="1"/>
              <a:t>비슷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복잡한 프로그래밍을 구현하기에 용이함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을 먼저 설치한 후</a:t>
            </a:r>
            <a:r>
              <a:rPr lang="en-US" altLang="ko-KR" dirty="0"/>
              <a:t>, </a:t>
            </a:r>
            <a:r>
              <a:rPr lang="en-US" altLang="ko-KR" dirty="0" err="1"/>
              <a:t>Rstudio</a:t>
            </a:r>
            <a:r>
              <a:rPr lang="en-US" altLang="ko-KR" dirty="0"/>
              <a:t> </a:t>
            </a:r>
            <a:r>
              <a:rPr lang="ko-KR" altLang="en-US" dirty="0"/>
              <a:t>설치 가능</a:t>
            </a:r>
            <a:endParaRPr lang="en-US" altLang="ko-KR" dirty="0"/>
          </a:p>
          <a:p>
            <a:pPr lvl="1"/>
            <a:r>
              <a:rPr lang="en-US" altLang="ko-KR" dirty="0"/>
              <a:t>IDE</a:t>
            </a:r>
            <a:r>
              <a:rPr lang="ko-KR" altLang="en-US" dirty="0"/>
              <a:t> </a:t>
            </a:r>
            <a:r>
              <a:rPr lang="en-US" altLang="ko-KR" dirty="0"/>
              <a:t>(Integrated Development Environment)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80208D-872A-4756-ABBA-D46CEFE0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54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818D-061D-49D7-A3A5-D3C58CCB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C7B26-21E0-4B33-B371-874A791AB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https://rstudio.com/products/rstudio/download/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Rstudio</a:t>
            </a:r>
            <a:r>
              <a:rPr lang="en-US" altLang="ko-KR" dirty="0"/>
              <a:t> Desktop]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[DOWNLOAD]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4A441-16B8-4C96-A038-BF241EC0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81375DC-B8FE-43FC-A4BF-880C3C978F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11" y="2432928"/>
            <a:ext cx="4349378" cy="42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4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C9C61-03FA-4E7E-A9CF-47375BC7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23292-16A1-475B-BB76-EB1AC3E07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 선택하여 설치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D1153-86D1-4B05-8423-CB873AF3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129D515-73A7-4458-86A6-67972F077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12" y="2285999"/>
            <a:ext cx="4245576" cy="3890963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A6299675-E54E-4E48-9769-309171212CFC}"/>
              </a:ext>
            </a:extLst>
          </p:cNvPr>
          <p:cNvSpPr/>
          <p:nvPr/>
        </p:nvSpPr>
        <p:spPr>
          <a:xfrm>
            <a:off x="3973212" y="3060388"/>
            <a:ext cx="1641776" cy="345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495E3FB-58C2-4366-B98E-D7C486E50318}"/>
              </a:ext>
            </a:extLst>
          </p:cNvPr>
          <p:cNvSpPr/>
          <p:nvPr/>
        </p:nvSpPr>
        <p:spPr>
          <a:xfrm>
            <a:off x="3973212" y="3585370"/>
            <a:ext cx="4245576" cy="2591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44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7197C-E49A-4FF6-A8C4-DE25460B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둘러보기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659B6-E247-478D-AFC6-35043794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17A3F84-06B1-4C17-961E-83D7F084C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613" y="1497013"/>
            <a:ext cx="829677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9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7197C-E49A-4FF6-A8C4-DE25460B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studio </a:t>
            </a:r>
            <a:r>
              <a:rPr lang="ko-KR" altLang="en-US" dirty="0"/>
              <a:t>둘러보기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659B6-E247-478D-AFC6-35043794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D37601-48F4-4DC0-A91B-509F3A281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240" y="1497013"/>
            <a:ext cx="8331520" cy="4679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906807-EE47-4F93-9CFB-412AD89DC4DA}"/>
              </a:ext>
            </a:extLst>
          </p:cNvPr>
          <p:cNvSpPr/>
          <p:nvPr/>
        </p:nvSpPr>
        <p:spPr>
          <a:xfrm>
            <a:off x="1930240" y="4258660"/>
            <a:ext cx="1660248" cy="788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BE5EF-491A-4EBE-A16F-331A2EEC2360}"/>
              </a:ext>
            </a:extLst>
          </p:cNvPr>
          <p:cNvSpPr/>
          <p:nvPr/>
        </p:nvSpPr>
        <p:spPr>
          <a:xfrm>
            <a:off x="6950351" y="1835810"/>
            <a:ext cx="3425289" cy="124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7134D0-050C-4FA0-9652-6E0136B81ADE}"/>
              </a:ext>
            </a:extLst>
          </p:cNvPr>
          <p:cNvSpPr/>
          <p:nvPr/>
        </p:nvSpPr>
        <p:spPr>
          <a:xfrm>
            <a:off x="6950351" y="3422351"/>
            <a:ext cx="3311409" cy="2754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1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F998B-5F84-4850-AAA7-A4AAE28C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1C12D-BF39-47D5-98A0-C03939D52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프로그래밍 언어 동향</a:t>
            </a:r>
            <a:endParaRPr lang="en-US" altLang="ko-KR" dirty="0"/>
          </a:p>
          <a:p>
            <a:pPr lvl="1"/>
            <a:r>
              <a:rPr lang="ko-KR" altLang="en-US" dirty="0"/>
              <a:t>매우 중요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앞으로 많이 사용할 </a:t>
            </a:r>
            <a:r>
              <a:rPr lang="ko-KR" altLang="en-US" b="1" dirty="0"/>
              <a:t>언어</a:t>
            </a:r>
            <a:r>
              <a:rPr lang="ko-KR" altLang="en-US" dirty="0"/>
              <a:t>를 배우는 것이 매우 중요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 err="1"/>
              <a:t>Eviews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과거 시계열 분석의 강자</a:t>
            </a:r>
            <a:endParaRPr lang="en-US" altLang="ko-KR" dirty="0"/>
          </a:p>
          <a:p>
            <a:pPr lvl="3"/>
            <a:r>
              <a:rPr lang="ko-KR" altLang="en-US" dirty="0"/>
              <a:t>그런데 지금은</a:t>
            </a:r>
            <a:r>
              <a:rPr lang="en-US" altLang="ko-KR" dirty="0"/>
              <a:t>?</a:t>
            </a:r>
          </a:p>
          <a:p>
            <a:pPr lvl="4"/>
            <a:r>
              <a:rPr lang="en-US" altLang="ko-KR" dirty="0"/>
              <a:t>Unit root </a:t>
            </a:r>
            <a:r>
              <a:rPr lang="ko-KR" altLang="en-US" dirty="0"/>
              <a:t>검증을 위해 시계열에 복잡한 모형을 적용하는 것 보다 아주 풍부한 </a:t>
            </a:r>
            <a:r>
              <a:rPr lang="en-US" altLang="ko-KR" dirty="0"/>
              <a:t>panel data</a:t>
            </a:r>
            <a:r>
              <a:rPr lang="ko-KR" altLang="en-US" dirty="0"/>
              <a:t>를 사용한 </a:t>
            </a:r>
            <a:r>
              <a:rPr lang="ko-KR" altLang="en-US" b="1" dirty="0"/>
              <a:t>빅데이터 분석</a:t>
            </a:r>
            <a:r>
              <a:rPr lang="ko-KR" altLang="en-US" dirty="0"/>
              <a:t>이 중요해짐</a:t>
            </a:r>
            <a:endParaRPr lang="en-US" altLang="ko-KR" dirty="0"/>
          </a:p>
          <a:p>
            <a:pPr lvl="4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통계모형으로 승부를 보는 시대는 가고 </a:t>
            </a:r>
            <a:r>
              <a:rPr lang="ko-KR" altLang="en-US" b="1" dirty="0"/>
              <a:t>통계 모형은 간단</a:t>
            </a:r>
            <a:r>
              <a:rPr lang="ko-KR" altLang="en-US" dirty="0"/>
              <a:t>하지만 </a:t>
            </a:r>
            <a:r>
              <a:rPr lang="ko-KR" altLang="en-US" b="1" dirty="0"/>
              <a:t>다양한 데이터로 승부</a:t>
            </a:r>
            <a:r>
              <a:rPr lang="ko-KR" altLang="en-US" dirty="0"/>
              <a:t>를 보는 시대가 도래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프로그래밍 언어는 트렌드가 매우 중요</a:t>
            </a:r>
            <a:endParaRPr lang="en-US" altLang="ko-KR" dirty="0"/>
          </a:p>
          <a:p>
            <a:pPr lvl="2"/>
            <a:r>
              <a:rPr lang="ko-KR" altLang="en-US" dirty="0"/>
              <a:t>매우 빠르고 역동적으로 바뀌니까 시대에 뒤쳐지지 않기 위해서는 잘 </a:t>
            </a:r>
            <a:r>
              <a:rPr lang="en-US" altLang="ko-KR" dirty="0"/>
              <a:t>tracking</a:t>
            </a:r>
            <a:r>
              <a:rPr lang="ko-KR" altLang="en-US" dirty="0"/>
              <a:t>해야함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EC239-3F4E-4CC8-B646-A15BF2C1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2ED1DC5-3A72-4433-9EEC-D0507BBE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DataFrame</a:t>
            </a:r>
            <a:r>
              <a:rPr lang="en-US" altLang="ko-KR" dirty="0"/>
              <a:t>, List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F129F6C-1B71-4B75-A663-DB8C7A18B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3C7A6-0882-422A-8344-F2B9F012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374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: </a:t>
            </a:r>
            <a:r>
              <a:rPr lang="ko-KR" altLang="en-US" dirty="0"/>
              <a:t>동일하거나 다른 형태의 자료를 </a:t>
            </a:r>
            <a:r>
              <a:rPr lang="en-US" altLang="ko-KR" dirty="0"/>
              <a:t>2</a:t>
            </a:r>
            <a:r>
              <a:rPr lang="ko-KR" altLang="en-US" dirty="0"/>
              <a:t>차원 이상의 형태로 여러 개 모아서 취급하는 데이터 형태</a:t>
            </a:r>
          </a:p>
          <a:p>
            <a:pPr lvl="1"/>
            <a:r>
              <a:rPr lang="ko-KR" altLang="en-US" dirty="0"/>
              <a:t>숫자와 문자가 섞여서 구성될 수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티커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주가의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데이터프레임 생성 방법</a:t>
            </a:r>
          </a:p>
          <a:p>
            <a:pPr lvl="1"/>
            <a:r>
              <a:rPr lang="ko-KR" altLang="en-US" dirty="0"/>
              <a:t>배열 데이터를 </a:t>
            </a:r>
            <a:r>
              <a:rPr lang="en-US" altLang="ko-KR" dirty="0"/>
              <a:t>(</a:t>
            </a:r>
            <a:r>
              <a:rPr lang="ko-KR" altLang="en-US" dirty="0"/>
              <a:t>벡터 형태로</a:t>
            </a:r>
            <a:r>
              <a:rPr lang="en-US" altLang="ko-KR" dirty="0"/>
              <a:t>) </a:t>
            </a:r>
            <a:r>
              <a:rPr lang="ko-KR" altLang="en-US" dirty="0"/>
              <a:t>선언한다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선언된 배열 데이터를 모아서 구성한다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55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76D6DF-F7C5-4AC2-B621-9CA0A257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1" y="2223657"/>
            <a:ext cx="6250498" cy="39533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116E51-C310-4F27-80E4-E631F375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34" y="1837631"/>
            <a:ext cx="4217479" cy="15760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480B39-5307-4007-89F2-8E01FAFCEC63}"/>
              </a:ext>
            </a:extLst>
          </p:cNvPr>
          <p:cNvSpPr/>
          <p:nvPr/>
        </p:nvSpPr>
        <p:spPr>
          <a:xfrm>
            <a:off x="7206534" y="2320558"/>
            <a:ext cx="2600196" cy="394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89F43A-5543-40FE-ABE8-6B884CDD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34" y="3984409"/>
            <a:ext cx="3048000" cy="1895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499FC-45AD-4ABF-8C60-3EE54BDC2166}"/>
              </a:ext>
            </a:extLst>
          </p:cNvPr>
          <p:cNvSpPr txBox="1"/>
          <p:nvPr/>
        </p:nvSpPr>
        <p:spPr>
          <a:xfrm>
            <a:off x="10477849" y="5803640"/>
            <a:ext cx="15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 studio!!!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3062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특정 행과 열  출력</a:t>
            </a:r>
          </a:p>
          <a:p>
            <a:pPr lvl="1"/>
            <a:r>
              <a:rPr lang="ko-KR" altLang="en-US" b="1" dirty="0"/>
              <a:t>이것을 하기위해서 </a:t>
            </a:r>
            <a:r>
              <a:rPr lang="en-US" altLang="ko-KR" b="1" dirty="0"/>
              <a:t>matrix</a:t>
            </a:r>
            <a:r>
              <a:rPr lang="ko-KR" altLang="en-US" b="1" dirty="0"/>
              <a:t>에 대한 </a:t>
            </a:r>
            <a:r>
              <a:rPr lang="en-US" altLang="ko-KR" b="1" dirty="0"/>
              <a:t>indexing</a:t>
            </a:r>
            <a:r>
              <a:rPr lang="ko-KR" altLang="en-US" b="1" dirty="0"/>
              <a:t>을 배웠습니다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Matrix</a:t>
            </a:r>
            <a:r>
              <a:rPr lang="ko-KR" altLang="en-US" dirty="0"/>
              <a:t>처럼 숫자로 하는 </a:t>
            </a:r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stocks[1]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Dataframe</a:t>
            </a:r>
            <a:r>
              <a:rPr lang="ko-KR" altLang="en-US" dirty="0"/>
              <a:t>에서는 </a:t>
            </a:r>
            <a:r>
              <a:rPr lang="en-US" altLang="ko-KR" dirty="0"/>
              <a:t>column</a:t>
            </a:r>
            <a:r>
              <a:rPr lang="ko-KR" altLang="en-US" dirty="0"/>
              <a:t>을 반환한다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DCE79BA-3406-4BA6-A1CD-41BD3D3157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altLang="ko-KR" dirty="0"/>
              <a:t>stocks[1,]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stocks[,1]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stocks[,c(1,3)]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07604D-0959-4AD2-B603-640FA2C6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12" y="1953761"/>
            <a:ext cx="2695575" cy="438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D6CD78-5944-4469-A9CE-F9B17BC8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12" y="2772664"/>
            <a:ext cx="2790825" cy="285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E6FB82-41E8-43A1-A515-4D0989E46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6"/>
          <a:stretch/>
        </p:blipFill>
        <p:spPr>
          <a:xfrm>
            <a:off x="6944512" y="3666975"/>
            <a:ext cx="1371600" cy="97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9CE56F-36BE-4A79-B747-E34B471CB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626" y="3642794"/>
            <a:ext cx="9048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3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en-US" altLang="ko-KR" dirty="0"/>
              <a:t>column name</a:t>
            </a:r>
            <a:r>
              <a:rPr lang="ko-KR" altLang="en-US" dirty="0"/>
              <a:t>으로 하는 </a:t>
            </a:r>
            <a:r>
              <a:rPr lang="en-US" altLang="ko-KR" dirty="0"/>
              <a:t>indexing</a:t>
            </a:r>
          </a:p>
          <a:p>
            <a:pPr lvl="1"/>
            <a:r>
              <a:rPr lang="ko-KR" altLang="en-US" b="1" dirty="0"/>
              <a:t>이것을 하기위해서 </a:t>
            </a:r>
            <a:r>
              <a:rPr lang="en-US" altLang="ko-KR" b="1" dirty="0" err="1"/>
              <a:t>dataframe</a:t>
            </a:r>
            <a:r>
              <a:rPr lang="ko-KR" altLang="en-US" b="1" dirty="0"/>
              <a:t>을 사용합니다</a:t>
            </a:r>
            <a:r>
              <a:rPr lang="en-US" altLang="ko-KR" b="1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Rstudio</a:t>
            </a:r>
            <a:r>
              <a:rPr lang="ko-KR" altLang="en-US" dirty="0"/>
              <a:t>의 강점</a:t>
            </a:r>
            <a:endParaRPr lang="en-US" altLang="ko-KR" dirty="0"/>
          </a:p>
          <a:p>
            <a:pPr lvl="2"/>
            <a:r>
              <a:rPr lang="ko-KR" altLang="en-US" dirty="0"/>
              <a:t>위와 같이 갖고 있는 </a:t>
            </a:r>
            <a:r>
              <a:rPr lang="en-US" altLang="ko-KR" dirty="0"/>
              <a:t>column name</a:t>
            </a:r>
            <a:r>
              <a:rPr lang="ko-KR" altLang="en-US" dirty="0"/>
              <a:t>을 알려준다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stocks$ticker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stocks$prices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358E7D-BEE1-4A36-906B-A48BB281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51" y="2451158"/>
            <a:ext cx="1914525" cy="148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1C701D-E781-4BC1-9320-47CBE3D9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41" y="5223592"/>
            <a:ext cx="2847975" cy="276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34D9F5-BFD2-4C57-990C-6A47F5DF3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41" y="6043336"/>
            <a:ext cx="33432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77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Conditional indexing in </a:t>
            </a:r>
            <a:r>
              <a:rPr lang="en-US" altLang="ko-KR" dirty="0" err="1"/>
              <a:t>Dataframe</a:t>
            </a:r>
            <a:endParaRPr lang="en-US" altLang="ko-KR" dirty="0"/>
          </a:p>
          <a:p>
            <a:pPr lvl="1"/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ko-KR" altLang="en-US" dirty="0"/>
              <a:t>한 기업당 백만원 내에서 투자하려고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환율</a:t>
            </a:r>
            <a:r>
              <a:rPr lang="en-US" altLang="ko-KR" dirty="0"/>
              <a:t>: </a:t>
            </a:r>
            <a:r>
              <a:rPr lang="ko-KR" altLang="en-US" dirty="0"/>
              <a:t>편의상 </a:t>
            </a:r>
            <a:r>
              <a:rPr lang="en-US" altLang="ko-KR" dirty="0"/>
              <a:t>1,000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Universe</a:t>
            </a:r>
            <a:r>
              <a:rPr lang="ko-KR" altLang="en-US" dirty="0"/>
              <a:t>에서 투자조건에 맞는 주식만 </a:t>
            </a:r>
            <a:r>
              <a:rPr lang="ko-KR" altLang="en-US" dirty="0" err="1"/>
              <a:t>선별하시오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힌트</a:t>
            </a:r>
            <a:endParaRPr lang="en-US" altLang="ko-KR" dirty="0"/>
          </a:p>
          <a:p>
            <a:pPr lvl="2"/>
            <a:r>
              <a:rPr lang="en-US" altLang="ko-KR" dirty="0"/>
              <a:t>stocks</a:t>
            </a:r>
            <a:r>
              <a:rPr lang="ko-KR" altLang="en-US" dirty="0"/>
              <a:t>에 </a:t>
            </a:r>
            <a:r>
              <a:rPr lang="en-US" altLang="ko-KR" dirty="0"/>
              <a:t>[]</a:t>
            </a:r>
            <a:r>
              <a:rPr lang="ko-KR" altLang="en-US" dirty="0"/>
              <a:t>안에 조건문을 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조건</a:t>
            </a:r>
            <a:endParaRPr lang="en-US" altLang="ko-KR" dirty="0"/>
          </a:p>
          <a:p>
            <a:pPr lvl="3"/>
            <a:r>
              <a:rPr lang="en-US" altLang="ko-KR" dirty="0"/>
              <a:t>stocks’ price is less than 1000 USD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0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데이터프레임 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Column</a:t>
            </a:r>
            <a:r>
              <a:rPr lang="ko-KR" altLang="en-US" dirty="0"/>
              <a:t>간의 연산</a:t>
            </a:r>
            <a:endParaRPr lang="en-US" altLang="ko-KR" dirty="0"/>
          </a:p>
          <a:p>
            <a:pPr lvl="1"/>
            <a:r>
              <a:rPr lang="ko-KR" altLang="en-US" dirty="0"/>
              <a:t>실제 가장 많이 활용하는 연산</a:t>
            </a:r>
            <a:endParaRPr lang="en-US" altLang="ko-KR" dirty="0"/>
          </a:p>
          <a:p>
            <a:pPr lvl="2"/>
            <a:r>
              <a:rPr lang="ko-KR" altLang="en-US" dirty="0"/>
              <a:t>변수만들 때 가장 많이 활용</a:t>
            </a:r>
            <a:endParaRPr lang="en-US" altLang="ko-KR" dirty="0"/>
          </a:p>
          <a:p>
            <a:pPr lvl="1"/>
            <a:r>
              <a:rPr lang="en-US" altLang="ko-KR" dirty="0" err="1"/>
              <a:t>stocks$prices</a:t>
            </a:r>
            <a:r>
              <a:rPr lang="en-US" altLang="ko-KR" dirty="0"/>
              <a:t> * </a:t>
            </a:r>
            <a:r>
              <a:rPr lang="en-US" altLang="ko-KR" dirty="0" err="1"/>
              <a:t>stocks$shrout</a:t>
            </a:r>
            <a:endParaRPr lang="en-US" altLang="ko-KR" dirty="0"/>
          </a:p>
          <a:p>
            <a:pPr lvl="2"/>
            <a:r>
              <a:rPr lang="ko-KR" altLang="en-US" dirty="0"/>
              <a:t>의미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err="1"/>
              <a:t>stocks$mktcap</a:t>
            </a:r>
            <a:r>
              <a:rPr lang="en-US" altLang="ko-KR" dirty="0"/>
              <a:t> &lt;- </a:t>
            </a:r>
            <a:r>
              <a:rPr lang="en-US" altLang="ko-KR" dirty="0" err="1"/>
              <a:t>stocks$price</a:t>
            </a:r>
            <a:r>
              <a:rPr lang="en-US" altLang="ko-KR" dirty="0"/>
              <a:t> * </a:t>
            </a:r>
            <a:r>
              <a:rPr lang="en-US" altLang="ko-KR" dirty="0" err="1"/>
              <a:t>stocks$shrout</a:t>
            </a:r>
            <a:endParaRPr lang="en-US" altLang="ko-KR" dirty="0"/>
          </a:p>
          <a:p>
            <a:pPr lvl="2"/>
            <a:r>
              <a:rPr lang="ko-KR" altLang="en-US" dirty="0"/>
              <a:t>생성한 변수는 꼭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 err="1"/>
              <a:t>dataframe</a:t>
            </a:r>
            <a:r>
              <a:rPr lang="ko-KR" altLang="en-US" dirty="0"/>
              <a:t>에 추가시켜준다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6C3417F-900B-4B28-98E5-DA833571DD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17] </a:t>
            </a:r>
            <a:r>
              <a:rPr lang="ko-KR" altLang="en-US" dirty="0"/>
              <a:t>이번에는 </a:t>
            </a:r>
            <a:r>
              <a:rPr lang="en-US" altLang="ko-KR" dirty="0"/>
              <a:t>universe</a:t>
            </a:r>
            <a:r>
              <a:rPr lang="ko-KR" altLang="en-US" dirty="0"/>
              <a:t>에서 시가총액이 </a:t>
            </a:r>
            <a:r>
              <a:rPr lang="ko-KR" altLang="en-US" dirty="0" err="1"/>
              <a:t>천조원</a:t>
            </a:r>
            <a:r>
              <a:rPr lang="ko-KR" altLang="en-US" dirty="0"/>
              <a:t> 이상인 기업만 선별하려고 한다</a:t>
            </a:r>
            <a:r>
              <a:rPr lang="en-US" altLang="ko-KR" dirty="0"/>
              <a:t>. </a:t>
            </a:r>
            <a:r>
              <a:rPr lang="ko-KR" altLang="en-US" dirty="0"/>
              <a:t>코드를 작성해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28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Rstudio</a:t>
            </a:r>
            <a:r>
              <a:rPr lang="en-US" altLang="ko-KR" dirty="0"/>
              <a:t> </a:t>
            </a:r>
            <a:r>
              <a:rPr lang="ko-KR" altLang="en-US" dirty="0"/>
              <a:t>유용한 팁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ctrl + Enter</a:t>
            </a:r>
            <a:r>
              <a:rPr lang="ko-KR" altLang="en-US" dirty="0"/>
              <a:t>를 사용하면 </a:t>
            </a:r>
            <a:r>
              <a:rPr lang="en-US" altLang="ko-KR" dirty="0"/>
              <a:t>debugging</a:t>
            </a:r>
            <a:r>
              <a:rPr lang="ko-KR" altLang="en-US" dirty="0" err="1"/>
              <a:t>하실때</a:t>
            </a:r>
            <a:r>
              <a:rPr lang="ko-KR" altLang="en-US" dirty="0"/>
              <a:t> 매우 편리</a:t>
            </a:r>
            <a:endParaRPr lang="en-US" altLang="ko-KR" dirty="0"/>
          </a:p>
          <a:p>
            <a:pPr lvl="1"/>
            <a:r>
              <a:rPr lang="ko-KR" altLang="en-US" dirty="0"/>
              <a:t>한줄에서 </a:t>
            </a:r>
            <a:r>
              <a:rPr lang="en-US" altLang="ko-KR" dirty="0" err="1"/>
              <a:t>ctrl+Enter</a:t>
            </a:r>
            <a:r>
              <a:rPr lang="en-US" altLang="ko-KR" dirty="0"/>
              <a:t> </a:t>
            </a:r>
            <a:r>
              <a:rPr lang="ko-KR" altLang="en-US" dirty="0"/>
              <a:t>을 눌러서 어떤 일이 생기는지 확인</a:t>
            </a:r>
            <a:endParaRPr lang="en-US" altLang="ko-KR" dirty="0"/>
          </a:p>
          <a:p>
            <a:r>
              <a:rPr lang="ko-KR" altLang="en-US" dirty="0" err="1"/>
              <a:t>블락을</a:t>
            </a:r>
            <a:r>
              <a:rPr lang="ko-KR" altLang="en-US" dirty="0"/>
              <a:t> 설정하고 </a:t>
            </a:r>
            <a:r>
              <a:rPr lang="en-US" altLang="ko-KR" dirty="0" err="1"/>
              <a:t>ctrl+Enter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커서로 </a:t>
            </a:r>
            <a:r>
              <a:rPr lang="ko-KR" altLang="en-US" dirty="0" err="1"/>
              <a:t>블락을</a:t>
            </a:r>
            <a:r>
              <a:rPr lang="ko-KR" altLang="en-US" dirty="0"/>
              <a:t> 설정하고 </a:t>
            </a:r>
            <a:r>
              <a:rPr lang="en-US" altLang="ko-KR" dirty="0" err="1"/>
              <a:t>ctrl+Enter</a:t>
            </a:r>
            <a:r>
              <a:rPr lang="en-US" altLang="ko-KR" dirty="0"/>
              <a:t> </a:t>
            </a:r>
            <a:r>
              <a:rPr lang="ko-KR" altLang="en-US" dirty="0"/>
              <a:t>을 눌러서 어떤 일이 생기는지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312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B30456-F768-43FF-A486-D7CDFAF1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-146081"/>
            <a:ext cx="5863905" cy="3458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57448D-72A3-4286-958D-4216BF09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3677245"/>
            <a:ext cx="5863905" cy="3039800"/>
          </a:xfrm>
          <a:prstGeom prst="rect">
            <a:avLst/>
          </a:prstGeo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DC222FB0-61AE-4EF1-A390-748D2375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36" y="1984928"/>
            <a:ext cx="5561464" cy="2888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434874-5307-4867-8B54-7B9054FCD684}"/>
              </a:ext>
            </a:extLst>
          </p:cNvPr>
          <p:cNvSpPr txBox="1"/>
          <p:nvPr/>
        </p:nvSpPr>
        <p:spPr>
          <a:xfrm>
            <a:off x="6895401" y="5511400"/>
            <a:ext cx="487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년간의 트렌드는 괜히 쌓인 것이 아니다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5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리스트 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(List) : </a:t>
            </a:r>
            <a:r>
              <a:rPr lang="ko-KR" altLang="en-US" dirty="0"/>
              <a:t>키</a:t>
            </a:r>
            <a:r>
              <a:rPr lang="en-US" altLang="ko-KR" dirty="0"/>
              <a:t>(Key), </a:t>
            </a:r>
            <a:r>
              <a:rPr lang="ko-KR" altLang="en-US" dirty="0"/>
              <a:t>값</a:t>
            </a:r>
            <a:r>
              <a:rPr lang="en-US" altLang="ko-KR" dirty="0"/>
              <a:t>(Value)</a:t>
            </a:r>
            <a:r>
              <a:rPr lang="ko-KR" altLang="en-US" dirty="0"/>
              <a:t>의 형태로 구성된 데이터</a:t>
            </a:r>
          </a:p>
          <a:p>
            <a:pPr lvl="1"/>
            <a:r>
              <a:rPr lang="ko-KR" altLang="en-US" dirty="0"/>
              <a:t>객체의 특정 부분만 호출 및 사용하고자 할 때 편리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외부에서 </a:t>
            </a:r>
            <a:r>
              <a:rPr lang="en-US" altLang="ko-KR" b="1" dirty="0"/>
              <a:t>Dataset</a:t>
            </a:r>
            <a:r>
              <a:rPr lang="ko-KR" altLang="en-US" b="1" dirty="0"/>
              <a:t>을 </a:t>
            </a:r>
            <a:r>
              <a:rPr lang="en-US" altLang="ko-KR" b="1" dirty="0"/>
              <a:t>Import</a:t>
            </a:r>
            <a:r>
              <a:rPr lang="ko-KR" altLang="en-US" b="1" dirty="0"/>
              <a:t>하면 </a:t>
            </a:r>
            <a:r>
              <a:rPr lang="en-US" altLang="ko-KR" b="1" dirty="0"/>
              <a:t>List</a:t>
            </a:r>
            <a:r>
              <a:rPr lang="ko-KR" altLang="en-US" b="1" dirty="0"/>
              <a:t>형태로 저장됨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사실 앞의 </a:t>
            </a:r>
            <a:r>
              <a:rPr lang="en-US" altLang="ko-KR" dirty="0" err="1"/>
              <a:t>dataframe</a:t>
            </a:r>
            <a:r>
              <a:rPr lang="ko-KR" altLang="en-US" dirty="0"/>
              <a:t>을 생성하는 과정은 실전 데이터 분석에서는 거의 할 일이 거의 없음</a:t>
            </a:r>
            <a:endParaRPr lang="en-US" altLang="ko-KR" dirty="0"/>
          </a:p>
          <a:p>
            <a:pPr lvl="2"/>
            <a:r>
              <a:rPr lang="ko-KR" altLang="en-US" dirty="0"/>
              <a:t>대부분 </a:t>
            </a:r>
            <a:r>
              <a:rPr lang="en-US" altLang="ko-KR" b="1" dirty="0"/>
              <a:t>DB</a:t>
            </a:r>
            <a:r>
              <a:rPr lang="ko-KR" altLang="en-US" b="1" dirty="0"/>
              <a:t>화 되어 있는 데이터</a:t>
            </a:r>
            <a:r>
              <a:rPr lang="ko-KR" altLang="en-US" dirty="0"/>
              <a:t>를 불러옴</a:t>
            </a:r>
            <a:endParaRPr lang="en-US" altLang="ko-KR" dirty="0"/>
          </a:p>
          <a:p>
            <a:pPr lvl="2"/>
            <a:r>
              <a:rPr lang="ko-KR" altLang="en-US" dirty="0"/>
              <a:t>불러온 데이터는 </a:t>
            </a:r>
            <a:r>
              <a:rPr lang="en-US" altLang="ko-KR" b="1" dirty="0"/>
              <a:t>list </a:t>
            </a:r>
            <a:r>
              <a:rPr lang="ko-KR" altLang="en-US" b="1" dirty="0"/>
              <a:t>형태</a:t>
            </a:r>
            <a:r>
              <a:rPr lang="ko-KR" altLang="en-US" dirty="0"/>
              <a:t>로 주는 것이 업계표준</a:t>
            </a:r>
            <a:endParaRPr lang="en-US" altLang="ko-KR" dirty="0"/>
          </a:p>
          <a:p>
            <a:pPr lvl="1"/>
            <a:r>
              <a:rPr lang="ko-KR" altLang="en-US" dirty="0"/>
              <a:t>자유도가 아주 높음</a:t>
            </a:r>
            <a:endParaRPr lang="en-US" altLang="ko-KR" dirty="0"/>
          </a:p>
          <a:p>
            <a:pPr lvl="1"/>
            <a:r>
              <a:rPr lang="ko-KR" altLang="en-US" dirty="0"/>
              <a:t>대신</a:t>
            </a:r>
            <a:r>
              <a:rPr lang="en-US" altLang="ko-KR" dirty="0"/>
              <a:t> </a:t>
            </a:r>
            <a:r>
              <a:rPr lang="ko-KR" altLang="en-US" dirty="0"/>
              <a:t>협업을 위해서 </a:t>
            </a:r>
            <a:r>
              <a:rPr lang="ko-KR" altLang="en-US" b="1" dirty="0"/>
              <a:t>가독성이 높게 데이터를 </a:t>
            </a:r>
            <a:r>
              <a:rPr lang="ko-KR" altLang="en-US" b="1" dirty="0" err="1"/>
              <a:t>전달</a:t>
            </a:r>
            <a:r>
              <a:rPr lang="ko-KR" altLang="en-US" dirty="0" err="1"/>
              <a:t>해야함</a:t>
            </a:r>
            <a:endParaRPr lang="en-US" altLang="ko-KR" dirty="0"/>
          </a:p>
          <a:p>
            <a:pPr lvl="1"/>
            <a:r>
              <a:rPr lang="en-US" altLang="ko-KR" dirty="0" err="1"/>
              <a:t>db</a:t>
            </a:r>
            <a:r>
              <a:rPr lang="en-US" altLang="ko-KR" dirty="0"/>
              <a:t> &lt;- list(universe=stocks, country="US", </a:t>
            </a:r>
            <a:r>
              <a:rPr lang="en-US" altLang="ko-KR" dirty="0" err="1"/>
              <a:t>asset_class</a:t>
            </a:r>
            <a:r>
              <a:rPr lang="en-US" altLang="ko-KR" dirty="0"/>
              <a:t>="Equity")</a:t>
            </a:r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key</a:t>
            </a:r>
            <a:r>
              <a:rPr lang="ko-KR" altLang="en-US" dirty="0"/>
              <a:t>에 </a:t>
            </a:r>
            <a:r>
              <a:rPr lang="en-US" altLang="ko-KR" dirty="0"/>
              <a:t>item(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저장</a:t>
            </a:r>
            <a:endParaRPr lang="en-US" altLang="ko-KR" dirty="0"/>
          </a:p>
          <a:p>
            <a:pPr lvl="2"/>
            <a:r>
              <a:rPr lang="en-US" altLang="ko-KR" dirty="0"/>
              <a:t>python dictionary</a:t>
            </a:r>
            <a:r>
              <a:rPr lang="ko-KR" altLang="en-US" dirty="0"/>
              <a:t>랑 유사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AAA60E-93D5-42ED-9087-64362FB8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06" y="5160948"/>
            <a:ext cx="55530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5635-FFE2-431F-8643-84D1FE4B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트렌드</a:t>
            </a:r>
            <a:r>
              <a:rPr lang="en-US" altLang="ko-KR" dirty="0"/>
              <a:t>: </a:t>
            </a:r>
            <a:r>
              <a:rPr lang="en-US" altLang="ko-KR" dirty="0" err="1"/>
              <a:t>Stackoverflow</a:t>
            </a:r>
            <a:r>
              <a:rPr lang="en-US" altLang="ko-KR" dirty="0"/>
              <a:t> Trend and Survey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4D030-DE41-4681-842F-3A8AF585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https://insights.stackoverflow.com/trends?tags=r%2Cpython%2Cmatlab%2Csas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https://insights.stackoverflow.com/survey/2021#most-popular-technologies-language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556ED-707A-47CC-BC09-0E844580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DAED-966F-4E39-AE45-1ECDCC153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68" y="2455816"/>
            <a:ext cx="7967663" cy="40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99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종류</a:t>
            </a:r>
            <a:r>
              <a:rPr lang="en-US" altLang="ko-KR" dirty="0"/>
              <a:t>: </a:t>
            </a:r>
            <a:r>
              <a:rPr lang="ko-KR" altLang="en-US" dirty="0"/>
              <a:t>리스트 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access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db$universe</a:t>
            </a:r>
            <a:endParaRPr lang="en-US" altLang="ko-KR" dirty="0"/>
          </a:p>
          <a:p>
            <a:pPr lvl="1"/>
            <a:r>
              <a:rPr lang="en-US" altLang="ko-KR" dirty="0" err="1"/>
              <a:t>db$country</a:t>
            </a:r>
            <a:endParaRPr lang="en-US" altLang="ko-KR" dirty="0"/>
          </a:p>
          <a:p>
            <a:pPr lvl="1"/>
            <a:r>
              <a:rPr lang="en-US" altLang="ko-KR" dirty="0" err="1"/>
              <a:t>db$asset_class</a:t>
            </a:r>
            <a:endParaRPr lang="en-US" altLang="ko-KR" dirty="0"/>
          </a:p>
          <a:p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key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 err="1"/>
              <a:t>db$author</a:t>
            </a:r>
            <a:r>
              <a:rPr lang="en-US" altLang="ko-KR" dirty="0"/>
              <a:t> &lt;- “Cho”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key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r>
              <a:rPr lang="en-US" altLang="ko-KR" dirty="0" err="1"/>
              <a:t>db$author</a:t>
            </a:r>
            <a:r>
              <a:rPr lang="en-US" altLang="ko-KR" dirty="0"/>
              <a:t> &lt;- NULL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18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으로 데이터 작업하는 습관들이기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4"/>
            <a:ext cx="10515600" cy="5361705"/>
          </a:xfrm>
        </p:spPr>
        <p:txBody>
          <a:bodyPr>
            <a:normAutofit/>
          </a:bodyPr>
          <a:lstStyle/>
          <a:p>
            <a:r>
              <a:rPr lang="en-US" altLang="ko-KR" dirty="0"/>
              <a:t>Matrix</a:t>
            </a:r>
            <a:r>
              <a:rPr lang="ko-KR" altLang="en-US" dirty="0"/>
              <a:t>는 실수하기 쉬움</a:t>
            </a:r>
            <a:endParaRPr lang="en-US" altLang="ko-KR" dirty="0"/>
          </a:p>
          <a:p>
            <a:pPr lvl="1"/>
            <a:r>
              <a:rPr lang="en-US" altLang="ko-KR" dirty="0"/>
              <a:t>Indexing</a:t>
            </a:r>
            <a:r>
              <a:rPr lang="ko-KR" altLang="en-US" dirty="0"/>
              <a:t>이 주로 숫자로 이뤄짐</a:t>
            </a:r>
            <a:endParaRPr lang="en-US" altLang="ko-KR" dirty="0"/>
          </a:p>
          <a:p>
            <a:r>
              <a:rPr lang="en-US" altLang="ko-KR" dirty="0" err="1"/>
              <a:t>Dataframe</a:t>
            </a:r>
            <a:r>
              <a:rPr lang="ko-KR" altLang="en-US" dirty="0"/>
              <a:t>은 그 실수를 줄여줄 수 있음</a:t>
            </a:r>
            <a:endParaRPr lang="en-US" altLang="ko-KR" dirty="0"/>
          </a:p>
          <a:p>
            <a:pPr lvl="1"/>
            <a:r>
              <a:rPr lang="en-US" altLang="ko-KR" dirty="0"/>
              <a:t>Column name</a:t>
            </a:r>
            <a:r>
              <a:rPr lang="ko-KR" altLang="en-US" dirty="0"/>
              <a:t>으로 주로 </a:t>
            </a:r>
            <a:r>
              <a:rPr lang="en-US" altLang="ko-KR" dirty="0"/>
              <a:t>access</a:t>
            </a:r>
            <a:r>
              <a:rPr lang="ko-KR" altLang="en-US" dirty="0"/>
              <a:t>하기 때문에 논리흐름에 따라 코딩가능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스타일의 코딩이 가능</a:t>
            </a:r>
            <a:endParaRPr lang="en-US" altLang="ko-KR" dirty="0"/>
          </a:p>
          <a:p>
            <a:pPr lvl="2"/>
            <a:r>
              <a:rPr lang="en-US" altLang="ko-KR" dirty="0"/>
              <a:t>SQL: </a:t>
            </a:r>
            <a:r>
              <a:rPr lang="ko-KR" altLang="en-US" dirty="0"/>
              <a:t>질의</a:t>
            </a:r>
            <a:r>
              <a:rPr lang="en-US" altLang="ko-KR" dirty="0"/>
              <a:t> -&gt;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3"/>
            <a:r>
              <a:rPr lang="en-US" altLang="ko-KR" dirty="0"/>
              <a:t>“</a:t>
            </a:r>
            <a:r>
              <a:rPr lang="ko-KR" altLang="en-US" dirty="0"/>
              <a:t>어떤 조건을 만족하는 데이터를 줘</a:t>
            </a:r>
            <a:r>
              <a:rPr lang="en-US" altLang="ko-KR" dirty="0"/>
              <a:t>”</a:t>
            </a:r>
            <a:r>
              <a:rPr lang="ko-KR" altLang="en-US" dirty="0"/>
              <a:t>하면 그에 해당하는 데이터 반환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ko-KR" altLang="en-US" dirty="0"/>
              <a:t>으로 하는 </a:t>
            </a:r>
            <a:r>
              <a:rPr lang="en-US" altLang="ko-KR" dirty="0"/>
              <a:t>conditional indexing</a:t>
            </a:r>
            <a:r>
              <a:rPr lang="ko-KR" altLang="en-US" dirty="0"/>
              <a:t>이 결국 </a:t>
            </a:r>
            <a:r>
              <a:rPr lang="en-US" altLang="ko-KR" dirty="0"/>
              <a:t>SQL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r>
              <a:rPr lang="ko-KR" altLang="en-US" dirty="0"/>
              <a:t>이러한 쿼리형 데이터는 작업할 때 논리의 흐름을 파악하기 더 쉬워서 여러모로 편리</a:t>
            </a:r>
            <a:endParaRPr lang="en-US" altLang="ko-KR" dirty="0"/>
          </a:p>
          <a:p>
            <a:r>
              <a:rPr lang="ko-KR" altLang="en-US" dirty="0"/>
              <a:t>나아가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list, python</a:t>
            </a:r>
            <a:r>
              <a:rPr lang="ko-KR" altLang="en-US" dirty="0"/>
              <a:t>의 </a:t>
            </a:r>
            <a:r>
              <a:rPr lang="en-US" altLang="ko-KR" dirty="0"/>
              <a:t>dictionary </a:t>
            </a:r>
            <a:r>
              <a:rPr lang="ko-KR" altLang="en-US" dirty="0"/>
              <a:t>형태에 </a:t>
            </a:r>
            <a:r>
              <a:rPr lang="ko-KR" altLang="en-US" dirty="0" err="1"/>
              <a:t>익숙해시면</a:t>
            </a:r>
            <a:r>
              <a:rPr lang="ko-KR" altLang="en-US" dirty="0"/>
              <a:t> 좋습니다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요즘 어플이나 각종 소비자행태 데이터는 모두 </a:t>
            </a:r>
            <a:r>
              <a:rPr lang="en-US" altLang="ko-KR" dirty="0"/>
              <a:t>JSON (</a:t>
            </a:r>
            <a:r>
              <a:rPr lang="en-US" altLang="ko-KR" dirty="0" err="1"/>
              <a:t>JavasScript</a:t>
            </a:r>
            <a:r>
              <a:rPr lang="en-US" altLang="ko-KR" dirty="0"/>
              <a:t> Object Notation)</a:t>
            </a:r>
            <a:r>
              <a:rPr lang="ko-KR" altLang="en-US" dirty="0"/>
              <a:t>으로 쌓임</a:t>
            </a:r>
            <a:endParaRPr lang="en-US" altLang="ko-KR" dirty="0"/>
          </a:p>
          <a:p>
            <a:pPr lvl="1"/>
            <a:r>
              <a:rPr lang="en-US" altLang="ko-KR" dirty="0"/>
              <a:t>JSON</a:t>
            </a:r>
            <a:r>
              <a:rPr lang="ko-KR" altLang="en-US" dirty="0"/>
              <a:t>이 다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list</a:t>
            </a:r>
            <a:r>
              <a:rPr lang="ko-KR" altLang="en-US" dirty="0"/>
              <a:t>나 </a:t>
            </a:r>
            <a:r>
              <a:rPr lang="en-US" altLang="ko-KR" dirty="0"/>
              <a:t>python dictionary</a:t>
            </a:r>
            <a:r>
              <a:rPr lang="ko-KR" altLang="en-US" dirty="0"/>
              <a:t>처럼 </a:t>
            </a:r>
            <a:r>
              <a:rPr lang="en-US" altLang="ko-KR" dirty="0"/>
              <a:t>key-item</a:t>
            </a:r>
            <a:r>
              <a:rPr lang="ko-KR" altLang="en-US" dirty="0"/>
              <a:t>의 매칭인 </a:t>
            </a:r>
            <a:r>
              <a:rPr lang="en-US" altLang="ko-KR" dirty="0"/>
              <a:t>relational database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7BB2BC-12D5-444D-ADE0-829B7F45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87" y="1020738"/>
            <a:ext cx="6121566" cy="1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536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C68C52-1C05-420C-BC5B-6A523A7C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함수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조건문</a:t>
            </a:r>
            <a:br>
              <a:rPr lang="en-US" altLang="ko-KR" dirty="0"/>
            </a:br>
            <a:r>
              <a:rPr lang="ko-KR" altLang="en-US" dirty="0"/>
              <a:t>데이터 작업을 현명하게 수행하기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3548DC5-7BBC-4570-AD84-A6CAFBA4B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76740-591F-4186-82B6-EE4DABF7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308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작업할 때 실수를 줄여주고 효율을 </a:t>
            </a:r>
            <a:r>
              <a:rPr lang="ko-KR" altLang="en-US" dirty="0" err="1"/>
              <a:t>높여줌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특정 기능을 반복해서 사용하는 경우</a:t>
            </a:r>
            <a:r>
              <a:rPr lang="en-US" altLang="ko-KR" dirty="0"/>
              <a:t>, </a:t>
            </a:r>
            <a:r>
              <a:rPr lang="ko-KR" altLang="en-US" dirty="0"/>
              <a:t>이 기능을 따로 작성해두고 필요할 때 마다 불러서 사용하면 편리하다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r>
              <a:rPr lang="en-US" altLang="ko-KR" dirty="0"/>
              <a:t>(Function) : </a:t>
            </a:r>
            <a:r>
              <a:rPr lang="ko-KR" altLang="en-US" dirty="0"/>
              <a:t>특정 기능을 나타내는 </a:t>
            </a:r>
          </a:p>
          <a:p>
            <a:pPr lvl="1"/>
            <a:r>
              <a:rPr lang="ko-KR" altLang="en-US" dirty="0"/>
              <a:t>코드를 하나의 이름으로 묶은 단위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E3B4979-B20C-49ED-834E-85F510B80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5" y="2536164"/>
            <a:ext cx="3878132" cy="32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1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유니버스마다 시가총액을 계산하고 그 중 </a:t>
            </a:r>
            <a:r>
              <a:rPr lang="en-US" altLang="ko-KR" dirty="0"/>
              <a:t>1000</a:t>
            </a:r>
            <a:r>
              <a:rPr lang="ko-KR" altLang="en-US" dirty="0"/>
              <a:t>조원보다 큰 </a:t>
            </a:r>
            <a:r>
              <a:rPr lang="ko-KR" altLang="en-US" dirty="0" err="1"/>
              <a:t>스탁만</a:t>
            </a:r>
            <a:r>
              <a:rPr lang="ko-KR" altLang="en-US" dirty="0"/>
              <a:t> 가져오려고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 </a:t>
            </a:r>
            <a:r>
              <a:rPr lang="en-US" altLang="ko-KR" dirty="0"/>
              <a:t>10</a:t>
            </a:r>
            <a:r>
              <a:rPr lang="ko-KR" altLang="en-US" dirty="0"/>
              <a:t>개의 유니버스가 주어졌다면 함수를 안 쓰면 다음과 같이 해야함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함수를 써야함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C8DDC5-CD0D-4017-A85A-12D7CBC2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54" y="2706281"/>
            <a:ext cx="4381500" cy="2905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40F493-1850-4649-899D-AE7B6525C9A4}"/>
              </a:ext>
            </a:extLst>
          </p:cNvPr>
          <p:cNvSpPr/>
          <p:nvPr/>
        </p:nvSpPr>
        <p:spPr>
          <a:xfrm>
            <a:off x="3070371" y="4018327"/>
            <a:ext cx="2567031" cy="13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F970EA-3EB7-454A-9283-F78240F00E94}"/>
              </a:ext>
            </a:extLst>
          </p:cNvPr>
          <p:cNvSpPr/>
          <p:nvPr/>
        </p:nvSpPr>
        <p:spPr>
          <a:xfrm>
            <a:off x="3090744" y="4434843"/>
            <a:ext cx="2703566" cy="13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9CE636-81B7-404D-9FBD-5800EE2C6B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함수를 다음과 같이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298A3-A1F9-4130-AAE6-F74D7A4CDB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976EC8-198C-4734-84F3-55A44549F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56" y="3303566"/>
            <a:ext cx="6278644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C10E3-3D00-4694-A893-AD6D7FBEE633}"/>
              </a:ext>
            </a:extLst>
          </p:cNvPr>
          <p:cNvSpPr txBox="1"/>
          <p:nvPr/>
        </p:nvSpPr>
        <p:spPr>
          <a:xfrm>
            <a:off x="9255967" y="1492799"/>
            <a:ext cx="2531102" cy="120032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Input variables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(Parameters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입력변수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Down Arrow 9">
            <a:extLst>
              <a:ext uri="{FF2B5EF4-FFF2-40B4-BE49-F238E27FC236}">
                <a16:creationId xmlns:a16="http://schemas.microsoft.com/office/drawing/2014/main" id="{279E50F1-F8B9-401A-9DDB-E96813368A49}"/>
              </a:ext>
            </a:extLst>
          </p:cNvPr>
          <p:cNvSpPr/>
          <p:nvPr/>
        </p:nvSpPr>
        <p:spPr>
          <a:xfrm>
            <a:off x="10158131" y="2752855"/>
            <a:ext cx="816081" cy="70884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56D20-0B48-49EB-9346-3EDC3D223433}"/>
              </a:ext>
            </a:extLst>
          </p:cNvPr>
          <p:cNvSpPr txBox="1"/>
          <p:nvPr/>
        </p:nvSpPr>
        <p:spPr>
          <a:xfrm>
            <a:off x="9331144" y="4033346"/>
            <a:ext cx="1731176" cy="120032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Body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Down Arrow 11">
            <a:extLst>
              <a:ext uri="{FF2B5EF4-FFF2-40B4-BE49-F238E27FC236}">
                <a16:creationId xmlns:a16="http://schemas.microsoft.com/office/drawing/2014/main" id="{2BFD5D62-B62F-45E3-A24B-5B2321630602}"/>
              </a:ext>
            </a:extLst>
          </p:cNvPr>
          <p:cNvSpPr/>
          <p:nvPr/>
        </p:nvSpPr>
        <p:spPr>
          <a:xfrm flipV="1">
            <a:off x="8356196" y="5099427"/>
            <a:ext cx="636815" cy="5770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44025-56D9-468B-BF77-19907A77DEDE}"/>
              </a:ext>
            </a:extLst>
          </p:cNvPr>
          <p:cNvSpPr txBox="1"/>
          <p:nvPr/>
        </p:nvSpPr>
        <p:spPr>
          <a:xfrm>
            <a:off x="7615966" y="5844113"/>
            <a:ext cx="2542165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Output variable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출력변수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Down Arrow 13">
            <a:extLst>
              <a:ext uri="{FF2B5EF4-FFF2-40B4-BE49-F238E27FC236}">
                <a16:creationId xmlns:a16="http://schemas.microsoft.com/office/drawing/2014/main" id="{0FBB4B08-0726-4BED-B546-AF7FBD6F61B7}"/>
              </a:ext>
            </a:extLst>
          </p:cNvPr>
          <p:cNvSpPr/>
          <p:nvPr/>
        </p:nvSpPr>
        <p:spPr>
          <a:xfrm>
            <a:off x="6642555" y="2719653"/>
            <a:ext cx="816081" cy="7088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0FE4C-868E-4744-B173-656F8481BEB7}"/>
              </a:ext>
            </a:extLst>
          </p:cNvPr>
          <p:cNvSpPr txBox="1"/>
          <p:nvPr/>
        </p:nvSpPr>
        <p:spPr>
          <a:xfrm>
            <a:off x="5575223" y="1732813"/>
            <a:ext cx="2908528" cy="83099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Name of function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함수 이름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2682BD-7C61-4F66-9363-DFE33E295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88" y="2092963"/>
            <a:ext cx="2657475" cy="742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7FFCCE-CA54-4B75-9EC6-00D89532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848" y="3116650"/>
            <a:ext cx="2638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3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함수를 써서 </a:t>
            </a:r>
            <a:r>
              <a:rPr lang="ko-KR" altLang="en-US" dirty="0" err="1"/>
              <a:t>아까의</a:t>
            </a:r>
            <a:r>
              <a:rPr lang="ko-KR" altLang="en-US" dirty="0"/>
              <a:t> 코딩을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52358A-DD1D-4956-8CE9-46414EDB04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절반으로 줄어듦</a:t>
            </a:r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/>
              <a:t>1/n</a:t>
            </a:r>
            <a:r>
              <a:rPr lang="ko-KR" altLang="en-US" dirty="0"/>
              <a:t>로 줄일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반복문을 활용해서 좀더 체계적으로 접근할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D65C22-6C7A-4706-BF5C-2AB49EE3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54" y="2385037"/>
            <a:ext cx="4381500" cy="2905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67CEB1-2243-442E-A744-4DD01EC1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97" y="2499628"/>
            <a:ext cx="3448050" cy="1552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49FF8C-AFC0-4146-B473-CC5E586BB0D5}"/>
              </a:ext>
            </a:extLst>
          </p:cNvPr>
          <p:cNvSpPr/>
          <p:nvPr/>
        </p:nvSpPr>
        <p:spPr>
          <a:xfrm>
            <a:off x="6653794" y="3837600"/>
            <a:ext cx="3531055" cy="21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977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(for 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예시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104C3CD-AEBC-4F1E-A071-EF0D6C109A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문법</a:t>
            </a:r>
            <a:endParaRPr lang="en-US" altLang="ko-KR" dirty="0"/>
          </a:p>
          <a:p>
            <a:pPr lvl="1"/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</a:t>
            </a:r>
            <a:r>
              <a:rPr lang="ko-KR" altLang="en-US" dirty="0"/>
              <a:t>인덱스범위</a:t>
            </a:r>
            <a:r>
              <a:rPr lang="en-US" altLang="ko-KR" dirty="0"/>
              <a:t>){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반복 논리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14487-D299-4A6A-B42A-BE14BFCD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60" y="2100131"/>
            <a:ext cx="1419225" cy="1885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63E56F-1EEA-4C9E-BB93-243378E2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156" y="3542601"/>
            <a:ext cx="4448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612A68-9CD3-4765-B15A-9892D206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34F37E-5717-4660-ACA8-5C173A4D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번째 유니버스부터는 전처리를 하고싶지 않다면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조건문</a:t>
            </a:r>
            <a:r>
              <a:rPr lang="ko-KR" altLang="en-US" dirty="0"/>
              <a:t> 문법</a:t>
            </a:r>
            <a:endParaRPr lang="en-US" altLang="ko-KR" dirty="0"/>
          </a:p>
          <a:p>
            <a:pPr lvl="1"/>
            <a:r>
              <a:rPr lang="en-US" altLang="ko-KR" dirty="0"/>
              <a:t>if (</a:t>
            </a:r>
            <a:r>
              <a:rPr lang="ko-KR" altLang="en-US" dirty="0"/>
              <a:t>조건</a:t>
            </a:r>
            <a:r>
              <a:rPr lang="en-US" altLang="ko-KR" dirty="0"/>
              <a:t>){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작업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}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2B0C9-79A5-4640-ABF4-085AC92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E51DC9-B138-44C1-B4CD-73A60690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45" y="3836629"/>
            <a:ext cx="44386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8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D0007-479B-40CC-8AFF-BAEAAFB9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70E7E-5D13-4A03-8D1C-5038ACA41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19] </a:t>
            </a:r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번째 유니버스부터는 전처리를 하고싶지 않되 </a:t>
            </a:r>
            <a:r>
              <a:rPr lang="en-US" altLang="ko-KR" dirty="0"/>
              <a:t>10</a:t>
            </a:r>
            <a:r>
              <a:rPr lang="ko-KR" altLang="en-US" dirty="0"/>
              <a:t>번째는 하고 싶다면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E296B-8584-4A1D-9ADC-2CBFB66D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4F07-02F0-4884-84C3-78EE5953045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6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5698</Words>
  <Application>Microsoft Office PowerPoint</Application>
  <PresentationFormat>와이드스크린</PresentationFormat>
  <Paragraphs>1231</Paragraphs>
  <Slides>127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3" baseType="lpstr">
      <vt:lpstr>맑은 고딕</vt:lpstr>
      <vt:lpstr>함초롬돋움</vt:lpstr>
      <vt:lpstr>Arial</vt:lpstr>
      <vt:lpstr>Cambria Math</vt:lpstr>
      <vt:lpstr>Times New Roman</vt:lpstr>
      <vt:lpstr>Office 테마</vt:lpstr>
      <vt:lpstr>R 프로그래밍을 활용한 통계분석</vt:lpstr>
      <vt:lpstr>1. 통계분석과 R 프로그래밍</vt:lpstr>
      <vt:lpstr>통계분석?</vt:lpstr>
      <vt:lpstr>통계분석?</vt:lpstr>
      <vt:lpstr>통계분석 도구로서의 R 프로그래밍</vt:lpstr>
      <vt:lpstr>프로그래밍이란?</vt:lpstr>
      <vt:lpstr>프로그래밍이란?</vt:lpstr>
      <vt:lpstr>프로그래밍이란?</vt:lpstr>
      <vt:lpstr>프로그래밍 트렌드: Stackoverflow Trend and Survey</vt:lpstr>
      <vt:lpstr>PowerPoint 프레젠테이션</vt:lpstr>
      <vt:lpstr>프로그래밍 트렌드: Stackoverflow Trend and Survey, including C, C#</vt:lpstr>
      <vt:lpstr>프로그래밍 트렌드: Stackoverflow Trend and Survey</vt:lpstr>
      <vt:lpstr>R vs Python: 평균적 트렌드 변화</vt:lpstr>
      <vt:lpstr>R vs. Python: 통계분석(regression)과의 연관성 변화</vt:lpstr>
      <vt:lpstr>R vs. Python: Deep learning (4차산업혁명..?)과의 연관성 변화</vt:lpstr>
      <vt:lpstr>R vs Python</vt:lpstr>
      <vt:lpstr>R의 장점</vt:lpstr>
      <vt:lpstr>프로그래밍 언어 학습에 대한 노력 배분</vt:lpstr>
      <vt:lpstr>프로그래밍을 위한 유용한 사이트들</vt:lpstr>
      <vt:lpstr>2. R 설치</vt:lpstr>
      <vt:lpstr>R 설치</vt:lpstr>
      <vt:lpstr>R 설치</vt:lpstr>
      <vt:lpstr>R 설치</vt:lpstr>
      <vt:lpstr>R 설치: Windows</vt:lpstr>
      <vt:lpstr>R 설치: Windows</vt:lpstr>
      <vt:lpstr>R 설치: macOS</vt:lpstr>
      <vt:lpstr>R 설치 과정</vt:lpstr>
      <vt:lpstr>R 실행화면</vt:lpstr>
      <vt:lpstr>3. R 코딩 기초</vt:lpstr>
      <vt:lpstr>R 프로그램의 용어와 구조 이해</vt:lpstr>
      <vt:lpstr>R 프로그램의 용어와 구조 이해</vt:lpstr>
      <vt:lpstr>R 프로그램의 용어와 구조 이해</vt:lpstr>
      <vt:lpstr>R 프로그램의 용어와 구조 이해</vt:lpstr>
      <vt:lpstr>R 프로그램의 용어와 구조 이해</vt:lpstr>
      <vt:lpstr>R 프로그램의 용어와 구조 이해</vt:lpstr>
      <vt:lpstr>R 프로그램의 용어와 구조 이해</vt:lpstr>
      <vt:lpstr>R 코딩 기초</vt:lpstr>
      <vt:lpstr>R 코딩 기초</vt:lpstr>
      <vt:lpstr>R 코딩 기초</vt:lpstr>
      <vt:lpstr>R 코딩 기초</vt:lpstr>
      <vt:lpstr>R 코딩 기초</vt:lpstr>
      <vt:lpstr>R 코딩 기초</vt:lpstr>
      <vt:lpstr>4. 데이터 종류</vt:lpstr>
      <vt:lpstr>데이터 종류</vt:lpstr>
      <vt:lpstr>데이터 종류: 스칼라 (Scalar)</vt:lpstr>
      <vt:lpstr>데이터 종류: 벡터 (Vector)</vt:lpstr>
      <vt:lpstr>데이터 종류: 벡터 (Vector)</vt:lpstr>
      <vt:lpstr>데이터 종류: 벡터 (Vector)</vt:lpstr>
      <vt:lpstr>데이터 종류: 벡터 (Vector)</vt:lpstr>
      <vt:lpstr>데이터 종류: 벡터 (Vector)</vt:lpstr>
      <vt:lpstr>데이터 종류: 벡터 (Vector)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행렬 (Matrix)</vt:lpstr>
      <vt:lpstr>데이터 종류: 배열 (Array)</vt:lpstr>
      <vt:lpstr>데이터 종류: 배열 (Array)</vt:lpstr>
      <vt:lpstr>데이터 종류: 배열 (Array)</vt:lpstr>
      <vt:lpstr>데이터 종류: 배열 (Array)</vt:lpstr>
      <vt:lpstr>5. 실전 R</vt:lpstr>
      <vt:lpstr>실전 R</vt:lpstr>
      <vt:lpstr>실전 R</vt:lpstr>
      <vt:lpstr>실전 R (python)</vt:lpstr>
      <vt:lpstr>6. R studio 설치</vt:lpstr>
      <vt:lpstr>R studio 설치</vt:lpstr>
      <vt:lpstr>R studio 설치</vt:lpstr>
      <vt:lpstr>R studio 설치</vt:lpstr>
      <vt:lpstr>R studio 둘러보기</vt:lpstr>
      <vt:lpstr>R studio 둘러보기</vt:lpstr>
      <vt:lpstr>7. DataFrame, List</vt:lpstr>
      <vt:lpstr>데이터 종류: 데이터프레임 (DataFrame)</vt:lpstr>
      <vt:lpstr>데이터 종류: 데이터프레임 (DataFrame)</vt:lpstr>
      <vt:lpstr>데이터 종류: 데이터프레임 (DataFrame)</vt:lpstr>
      <vt:lpstr>데이터 종류: 데이터프레임 (DataFrame)</vt:lpstr>
      <vt:lpstr>데이터 종류: 데이터프레임 (DataFrame)</vt:lpstr>
      <vt:lpstr>데이터 종류: 데이터프레임 (DataFrame)</vt:lpstr>
      <vt:lpstr>Rstudio 유용한 팁</vt:lpstr>
      <vt:lpstr>PowerPoint 프레젠테이션</vt:lpstr>
      <vt:lpstr>데이터 종류: 리스트 (List)</vt:lpstr>
      <vt:lpstr>데이터 종류: 리스트 (List)</vt:lpstr>
      <vt:lpstr>Dataframe으로 데이터 작업하는 습관들이기</vt:lpstr>
      <vt:lpstr>8. 함수, 반복문, 그리고 조건문 데이터 작업을 현명하게 수행하기</vt:lpstr>
      <vt:lpstr>함수 (Function)</vt:lpstr>
      <vt:lpstr>함수 (Function)</vt:lpstr>
      <vt:lpstr>함수 (Function)</vt:lpstr>
      <vt:lpstr>함수 (Function)</vt:lpstr>
      <vt:lpstr>반복문 (for 문)</vt:lpstr>
      <vt:lpstr>조건문</vt:lpstr>
      <vt:lpstr>조건문</vt:lpstr>
      <vt:lpstr>조건문</vt:lpstr>
      <vt:lpstr>PowerPoint 프레젠테이션</vt:lpstr>
      <vt:lpstr>9. 본격적인 데이터 작업 Part 1 패키지 설치, 데이터 불러와서 다루기</vt:lpstr>
      <vt:lpstr>패키지 (Package)</vt:lpstr>
      <vt:lpstr>Install Package</vt:lpstr>
      <vt:lpstr>Load Library</vt:lpstr>
      <vt:lpstr>작업 공간 변경</vt:lpstr>
      <vt:lpstr>데이터 로드</vt:lpstr>
      <vt:lpstr>데이터 분석하기</vt:lpstr>
      <vt:lpstr>데이터 분석하기</vt:lpstr>
      <vt:lpstr>데이터 분석하기</vt:lpstr>
      <vt:lpstr>데이터 분석하기</vt:lpstr>
      <vt:lpstr>데이터 분석하기</vt:lpstr>
      <vt:lpstr>10. 본격적인 데이터 작업 Part 2 탐색적 데이터 분석 – 도식화</vt:lpstr>
      <vt:lpstr>변수의 종류</vt:lpstr>
      <vt:lpstr>변수의 종류에 따른 표현 방법</vt:lpstr>
      <vt:lpstr>데이터 분석: Categorical variables</vt:lpstr>
      <vt:lpstr>데이터 분석: Categorical variables</vt:lpstr>
      <vt:lpstr>데이터 분석: Categorical variables</vt:lpstr>
      <vt:lpstr>데이터 분석: Categorical variables</vt:lpstr>
      <vt:lpstr>데이터 분석: Categorical variables</vt:lpstr>
      <vt:lpstr>데이터 분석: Categorical variables</vt:lpstr>
      <vt:lpstr>데이터 분석: Categorical &amp; Categorical</vt:lpstr>
      <vt:lpstr>데이터 분석: Categorical &amp; Categorical</vt:lpstr>
      <vt:lpstr>데이터 분석: Continuous variables</vt:lpstr>
      <vt:lpstr>데이터 분석: Continuous variables</vt:lpstr>
      <vt:lpstr>데이터 분석: Continuous variables</vt:lpstr>
      <vt:lpstr>데이터 분석: Continuous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Feelab</dc:creator>
  <cp:lastModifiedBy>Feelab</cp:lastModifiedBy>
  <cp:revision>2803</cp:revision>
  <dcterms:created xsi:type="dcterms:W3CDTF">2021-11-24T03:12:21Z</dcterms:created>
  <dcterms:modified xsi:type="dcterms:W3CDTF">2022-02-12T03:00:31Z</dcterms:modified>
</cp:coreProperties>
</file>